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8"/>
  </p:notesMasterIdLst>
  <p:sldIdLst>
    <p:sldId id="256" r:id="rId2"/>
    <p:sldId id="273" r:id="rId3"/>
    <p:sldId id="275" r:id="rId4"/>
    <p:sldId id="292" r:id="rId5"/>
    <p:sldId id="280" r:id="rId6"/>
    <p:sldId id="282" r:id="rId7"/>
    <p:sldId id="270" r:id="rId8"/>
    <p:sldId id="258" r:id="rId9"/>
    <p:sldId id="263" r:id="rId10"/>
    <p:sldId id="264" r:id="rId11"/>
    <p:sldId id="265" r:id="rId12"/>
    <p:sldId id="281" r:id="rId13"/>
    <p:sldId id="283" r:id="rId14"/>
    <p:sldId id="284" r:id="rId15"/>
    <p:sldId id="266" r:id="rId16"/>
    <p:sldId id="267" r:id="rId17"/>
    <p:sldId id="288" r:id="rId18"/>
    <p:sldId id="268" r:id="rId19"/>
    <p:sldId id="269" r:id="rId20"/>
    <p:sldId id="285" r:id="rId21"/>
    <p:sldId id="289" r:id="rId22"/>
    <p:sldId id="293" r:id="rId23"/>
    <p:sldId id="291" r:id="rId24"/>
    <p:sldId id="290" r:id="rId25"/>
    <p:sldId id="286" r:id="rId26"/>
    <p:sldId id="2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3" d="100"/>
          <a:sy n="63" d="100"/>
        </p:scale>
        <p:origin x="80"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29C57-C4C9-4D7E-A7D7-6F335A4070B9}" type="datetimeFigureOut">
              <a:rPr lang="en-AU" smtClean="0"/>
              <a:t>26/03/2018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3D5CA-E6A1-4E23-A0D1-6A5DC20D8BA3}" type="slidenum">
              <a:rPr lang="en-AU" smtClean="0"/>
              <a:t>‹#›</a:t>
            </a:fld>
            <a:endParaRPr lang="en-AU"/>
          </a:p>
        </p:txBody>
      </p:sp>
    </p:spTree>
    <p:extLst>
      <p:ext uri="{BB962C8B-B14F-4D97-AF65-F5344CB8AC3E}">
        <p14:creationId xmlns:p14="http://schemas.microsoft.com/office/powerpoint/2010/main" val="316154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775A8-6B6E-49C9-88EC-AD5E9212EC14}" type="datetime1">
              <a:rPr lang="en-AU" smtClean="0"/>
              <a:t>26/03/2018</a:t>
            </a:fld>
            <a:endParaRPr lang="en-AU"/>
          </a:p>
        </p:txBody>
      </p:sp>
      <p:sp>
        <p:nvSpPr>
          <p:cNvPr id="5" name="Footer Placeholder 4"/>
          <p:cNvSpPr>
            <a:spLocks noGrp="1"/>
          </p:cNvSpPr>
          <p:nvPr>
            <p:ph type="ftr" sz="quarter" idx="11"/>
          </p:nvPr>
        </p:nvSpPr>
        <p:spPr/>
        <p:txBody>
          <a:bodyPr/>
          <a:lstStyle/>
          <a:p>
            <a:r>
              <a:rPr lang="en-AU"/>
              <a:t>IAOPA Queenstown NZ</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2755559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A00ECD-1ACC-451E-AD0A-2540F8254219}" type="datetime1">
              <a:rPr lang="en-AU" smtClean="0"/>
              <a:t>26/03/2018</a:t>
            </a:fld>
            <a:endParaRPr lang="en-AU"/>
          </a:p>
        </p:txBody>
      </p:sp>
      <p:sp>
        <p:nvSpPr>
          <p:cNvPr id="5" name="Footer Placeholder 4"/>
          <p:cNvSpPr>
            <a:spLocks noGrp="1"/>
          </p:cNvSpPr>
          <p:nvPr>
            <p:ph type="ftr" sz="quarter" idx="11"/>
          </p:nvPr>
        </p:nvSpPr>
        <p:spPr/>
        <p:txBody>
          <a:bodyPr/>
          <a:lstStyle/>
          <a:p>
            <a:r>
              <a:rPr lang="en-AU"/>
              <a:t>IAOPA Queenstown NZ</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172963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4476EB-9865-425B-9436-47F7F379E9E7}" type="datetime1">
              <a:rPr lang="en-AU" smtClean="0"/>
              <a:t>26/03/2018</a:t>
            </a:fld>
            <a:endParaRPr lang="en-AU"/>
          </a:p>
        </p:txBody>
      </p:sp>
      <p:sp>
        <p:nvSpPr>
          <p:cNvPr id="5" name="Footer Placeholder 4"/>
          <p:cNvSpPr>
            <a:spLocks noGrp="1"/>
          </p:cNvSpPr>
          <p:nvPr>
            <p:ph type="ftr" sz="quarter" idx="11"/>
          </p:nvPr>
        </p:nvSpPr>
        <p:spPr/>
        <p:txBody>
          <a:bodyPr/>
          <a:lstStyle/>
          <a:p>
            <a:r>
              <a:rPr lang="en-AU"/>
              <a:t>IAOPA Queenstown NZ</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67FACA-C031-424D-8E91-652838A04CDC}" type="slidenum">
              <a:rPr lang="en-AU" smtClean="0"/>
              <a:t>‹#›</a:t>
            </a:fld>
            <a:endParaRPr lang="en-A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611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ACEAA25-1C1B-4113-B129-AF279A32CEBB}" type="datetime1">
              <a:rPr lang="en-AU" smtClean="0"/>
              <a:t>26/03/2018</a:t>
            </a:fld>
            <a:endParaRPr lang="en-AU"/>
          </a:p>
        </p:txBody>
      </p:sp>
      <p:sp>
        <p:nvSpPr>
          <p:cNvPr id="6" name="Footer Placeholder 5"/>
          <p:cNvSpPr>
            <a:spLocks noGrp="1"/>
          </p:cNvSpPr>
          <p:nvPr>
            <p:ph type="ftr" sz="quarter" idx="11"/>
          </p:nvPr>
        </p:nvSpPr>
        <p:spPr/>
        <p:txBody>
          <a:bodyPr/>
          <a:lstStyle/>
          <a:p>
            <a:r>
              <a:rPr lang="en-AU"/>
              <a:t>IAOPA Queenstown NZ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237115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5E17702-2A1C-4246-95C8-845B0E7C11CD}" type="datetime1">
              <a:rPr lang="en-AU" smtClean="0"/>
              <a:t>26/03/2018</a:t>
            </a:fld>
            <a:endParaRPr lang="en-AU"/>
          </a:p>
        </p:txBody>
      </p:sp>
      <p:sp>
        <p:nvSpPr>
          <p:cNvPr id="6" name="Footer Placeholder 5"/>
          <p:cNvSpPr>
            <a:spLocks noGrp="1"/>
          </p:cNvSpPr>
          <p:nvPr>
            <p:ph type="ftr" sz="quarter" idx="11"/>
          </p:nvPr>
        </p:nvSpPr>
        <p:spPr/>
        <p:txBody>
          <a:bodyPr/>
          <a:lstStyle/>
          <a:p>
            <a:r>
              <a:rPr lang="en-AU"/>
              <a:t>IAOPA Queenstown NZ</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67FACA-C031-424D-8E91-652838A04CDC}" type="slidenum">
              <a:rPr lang="en-AU" smtClean="0"/>
              <a:t>‹#›</a:t>
            </a:fld>
            <a:endParaRPr lang="en-A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9990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E70D243-1B17-4629-8468-A2A33755C811}" type="datetime1">
              <a:rPr lang="en-AU" smtClean="0"/>
              <a:t>26/03/2018</a:t>
            </a:fld>
            <a:endParaRPr lang="en-AU"/>
          </a:p>
        </p:txBody>
      </p:sp>
      <p:sp>
        <p:nvSpPr>
          <p:cNvPr id="6" name="Footer Placeholder 5"/>
          <p:cNvSpPr>
            <a:spLocks noGrp="1"/>
          </p:cNvSpPr>
          <p:nvPr>
            <p:ph type="ftr" sz="quarter" idx="11"/>
          </p:nvPr>
        </p:nvSpPr>
        <p:spPr/>
        <p:txBody>
          <a:bodyPr/>
          <a:lstStyle/>
          <a:p>
            <a:r>
              <a:rPr lang="en-AU"/>
              <a:t>IAOPA Queenstown NZ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963616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BFB004-8917-4881-8F76-792D1E9F8040}" type="datetime1">
              <a:rPr lang="en-AU" smtClean="0"/>
              <a:t>26/03/2018</a:t>
            </a:fld>
            <a:endParaRPr lang="en-AU"/>
          </a:p>
        </p:txBody>
      </p:sp>
      <p:sp>
        <p:nvSpPr>
          <p:cNvPr id="5" name="Footer Placeholder 4"/>
          <p:cNvSpPr>
            <a:spLocks noGrp="1"/>
          </p:cNvSpPr>
          <p:nvPr>
            <p:ph type="ftr" sz="quarter" idx="11"/>
          </p:nvPr>
        </p:nvSpPr>
        <p:spPr/>
        <p:txBody>
          <a:bodyPr/>
          <a:lstStyle/>
          <a:p>
            <a:r>
              <a:rPr lang="en-AU"/>
              <a:t>IAOPA Queenstown NZ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3204140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2AADB4-C7FD-4CBD-976A-E8B1C1DA65D1}" type="datetime1">
              <a:rPr lang="en-AU" smtClean="0"/>
              <a:t>26/03/2018</a:t>
            </a:fld>
            <a:endParaRPr lang="en-AU"/>
          </a:p>
        </p:txBody>
      </p:sp>
      <p:sp>
        <p:nvSpPr>
          <p:cNvPr id="5" name="Footer Placeholder 4"/>
          <p:cNvSpPr>
            <a:spLocks noGrp="1"/>
          </p:cNvSpPr>
          <p:nvPr>
            <p:ph type="ftr" sz="quarter" idx="11"/>
          </p:nvPr>
        </p:nvSpPr>
        <p:spPr/>
        <p:txBody>
          <a:bodyPr/>
          <a:lstStyle/>
          <a:p>
            <a:r>
              <a:rPr lang="en-AU"/>
              <a:t>IAOPA Queenstown NZ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382507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6E55DB-9553-400B-AB45-283B871ABD4C}" type="datetime1">
              <a:rPr lang="en-AU" smtClean="0"/>
              <a:t>26/03/2018</a:t>
            </a:fld>
            <a:endParaRPr lang="en-AU"/>
          </a:p>
        </p:txBody>
      </p:sp>
      <p:sp>
        <p:nvSpPr>
          <p:cNvPr id="5" name="Footer Placeholder 4"/>
          <p:cNvSpPr>
            <a:spLocks noGrp="1"/>
          </p:cNvSpPr>
          <p:nvPr>
            <p:ph type="ftr" sz="quarter" idx="11"/>
          </p:nvPr>
        </p:nvSpPr>
        <p:spPr/>
        <p:txBody>
          <a:bodyPr/>
          <a:lstStyle/>
          <a:p>
            <a:r>
              <a:rPr lang="en-AU"/>
              <a:t>IAOPA Queenstown NZ</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31845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2F12DA-F850-4D66-B024-F9F6A7D30626}" type="datetime1">
              <a:rPr lang="en-AU" smtClean="0"/>
              <a:t>26/03/2018</a:t>
            </a:fld>
            <a:endParaRPr lang="en-AU"/>
          </a:p>
        </p:txBody>
      </p:sp>
      <p:sp>
        <p:nvSpPr>
          <p:cNvPr id="5" name="Footer Placeholder 4"/>
          <p:cNvSpPr>
            <a:spLocks noGrp="1"/>
          </p:cNvSpPr>
          <p:nvPr>
            <p:ph type="ftr" sz="quarter" idx="11"/>
          </p:nvPr>
        </p:nvSpPr>
        <p:spPr/>
        <p:txBody>
          <a:bodyPr/>
          <a:lstStyle/>
          <a:p>
            <a:r>
              <a:rPr lang="en-AU"/>
              <a:t>IAOPA Queenstown NZ</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3558392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D3C6FF-562B-45E5-8462-FAE1CB939F32}" type="datetime1">
              <a:rPr lang="en-AU" smtClean="0"/>
              <a:t>26/03/2018</a:t>
            </a:fld>
            <a:endParaRPr lang="en-AU"/>
          </a:p>
        </p:txBody>
      </p:sp>
      <p:sp>
        <p:nvSpPr>
          <p:cNvPr id="6" name="Footer Placeholder 5"/>
          <p:cNvSpPr>
            <a:spLocks noGrp="1"/>
          </p:cNvSpPr>
          <p:nvPr>
            <p:ph type="ftr" sz="quarter" idx="11"/>
          </p:nvPr>
        </p:nvSpPr>
        <p:spPr/>
        <p:txBody>
          <a:bodyPr/>
          <a:lstStyle/>
          <a:p>
            <a:r>
              <a:rPr lang="en-AU"/>
              <a:t>IAOPA Queenstown NZ</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3175892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0DB268-C461-415C-9410-1EC7CB452A04}" type="datetime1">
              <a:rPr lang="en-AU" smtClean="0"/>
              <a:t>26/03/2018</a:t>
            </a:fld>
            <a:endParaRPr lang="en-AU"/>
          </a:p>
        </p:txBody>
      </p:sp>
      <p:sp>
        <p:nvSpPr>
          <p:cNvPr id="8" name="Footer Placeholder 7"/>
          <p:cNvSpPr>
            <a:spLocks noGrp="1"/>
          </p:cNvSpPr>
          <p:nvPr>
            <p:ph type="ftr" sz="quarter" idx="11"/>
          </p:nvPr>
        </p:nvSpPr>
        <p:spPr/>
        <p:txBody>
          <a:bodyPr/>
          <a:lstStyle/>
          <a:p>
            <a:r>
              <a:rPr lang="en-AU"/>
              <a:t>IAOPA Queenstown NZ</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256232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43CB4-3792-4E80-BE75-C7E89A1A575E}" type="datetime1">
              <a:rPr lang="en-AU" smtClean="0"/>
              <a:t>26/03/2018</a:t>
            </a:fld>
            <a:endParaRPr lang="en-AU"/>
          </a:p>
        </p:txBody>
      </p:sp>
      <p:sp>
        <p:nvSpPr>
          <p:cNvPr id="4" name="Footer Placeholder 3"/>
          <p:cNvSpPr>
            <a:spLocks noGrp="1"/>
          </p:cNvSpPr>
          <p:nvPr>
            <p:ph type="ftr" sz="quarter" idx="11"/>
          </p:nvPr>
        </p:nvSpPr>
        <p:spPr/>
        <p:txBody>
          <a:bodyPr/>
          <a:lstStyle/>
          <a:p>
            <a:r>
              <a:rPr lang="en-AU"/>
              <a:t>IAOPA Queenstown NZ</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72913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F28AB-5235-42CA-8D44-F2807AA5A866}" type="datetime1">
              <a:rPr lang="en-AU" smtClean="0"/>
              <a:t>26/03/2018</a:t>
            </a:fld>
            <a:endParaRPr lang="en-AU"/>
          </a:p>
        </p:txBody>
      </p:sp>
      <p:sp>
        <p:nvSpPr>
          <p:cNvPr id="3" name="Footer Placeholder 2"/>
          <p:cNvSpPr>
            <a:spLocks noGrp="1"/>
          </p:cNvSpPr>
          <p:nvPr>
            <p:ph type="ftr" sz="quarter" idx="11"/>
          </p:nvPr>
        </p:nvSpPr>
        <p:spPr/>
        <p:txBody>
          <a:bodyPr/>
          <a:lstStyle/>
          <a:p>
            <a:r>
              <a:rPr lang="en-AU"/>
              <a:t>IAOPA Queenstown NZ</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259645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640487C-90F8-4421-BDE3-601AD4F48268}" type="datetime1">
              <a:rPr lang="en-AU" smtClean="0"/>
              <a:t>26/03/2018</a:t>
            </a:fld>
            <a:endParaRPr lang="en-AU"/>
          </a:p>
        </p:txBody>
      </p:sp>
      <p:sp>
        <p:nvSpPr>
          <p:cNvPr id="6" name="Footer Placeholder 5"/>
          <p:cNvSpPr>
            <a:spLocks noGrp="1"/>
          </p:cNvSpPr>
          <p:nvPr>
            <p:ph type="ftr" sz="quarter" idx="11"/>
          </p:nvPr>
        </p:nvSpPr>
        <p:spPr/>
        <p:txBody>
          <a:bodyPr/>
          <a:lstStyle/>
          <a:p>
            <a:r>
              <a:rPr lang="en-AU"/>
              <a:t>IAOPA Queenstown NZ</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2409448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A61A464-8632-4FF4-BCA2-9AF5B9AAFB1D}" type="datetime1">
              <a:rPr lang="en-AU" smtClean="0"/>
              <a:t>26/03/2018</a:t>
            </a:fld>
            <a:endParaRPr lang="en-AU"/>
          </a:p>
        </p:txBody>
      </p:sp>
      <p:sp>
        <p:nvSpPr>
          <p:cNvPr id="6" name="Footer Placeholder 5"/>
          <p:cNvSpPr>
            <a:spLocks noGrp="1"/>
          </p:cNvSpPr>
          <p:nvPr>
            <p:ph type="ftr" sz="quarter" idx="11"/>
          </p:nvPr>
        </p:nvSpPr>
        <p:spPr/>
        <p:txBody>
          <a:bodyPr/>
          <a:lstStyle/>
          <a:p>
            <a:r>
              <a:rPr lang="en-AU"/>
              <a:t>IAOPA Queenstown NZ</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F67FACA-C031-424D-8E91-652838A04CDC}" type="slidenum">
              <a:rPr lang="en-AU" smtClean="0"/>
              <a:t>‹#›</a:t>
            </a:fld>
            <a:endParaRPr lang="en-AU"/>
          </a:p>
        </p:txBody>
      </p:sp>
    </p:spTree>
    <p:extLst>
      <p:ext uri="{BB962C8B-B14F-4D97-AF65-F5344CB8AC3E}">
        <p14:creationId xmlns:p14="http://schemas.microsoft.com/office/powerpoint/2010/main" val="1049272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E61B37-AE7E-4344-A00A-C3EB1DBB2676}" type="datetime1">
              <a:rPr lang="en-AU" smtClean="0"/>
              <a:t>26/03/2018</a:t>
            </a:fld>
            <a:endParaRPr lang="en-A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AU"/>
              <a:t>IAOPA Queenstown NZ</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F67FACA-C031-424D-8E91-652838A04CDC}" type="slidenum">
              <a:rPr lang="en-AU" smtClean="0"/>
              <a:t>‹#›</a:t>
            </a:fld>
            <a:endParaRPr lang="en-AU"/>
          </a:p>
        </p:txBody>
      </p:sp>
    </p:spTree>
    <p:extLst>
      <p:ext uri="{BB962C8B-B14F-4D97-AF65-F5344CB8AC3E}">
        <p14:creationId xmlns:p14="http://schemas.microsoft.com/office/powerpoint/2010/main" val="421261863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FBA3-CE65-4303-A18A-A1ABF571072C}"/>
              </a:ext>
            </a:extLst>
          </p:cNvPr>
          <p:cNvSpPr>
            <a:spLocks noGrp="1"/>
          </p:cNvSpPr>
          <p:nvPr>
            <p:ph type="ctrTitle"/>
          </p:nvPr>
        </p:nvSpPr>
        <p:spPr>
          <a:xfrm>
            <a:off x="2589213" y="889234"/>
            <a:ext cx="8915399" cy="3888148"/>
          </a:xfrm>
        </p:spPr>
        <p:txBody>
          <a:bodyPr/>
          <a:lstStyle/>
          <a:p>
            <a:r>
              <a:rPr lang="en-AU" dirty="0"/>
              <a:t>Medical Standards for Non-Professional Pilots</a:t>
            </a:r>
          </a:p>
        </p:txBody>
      </p:sp>
      <p:sp>
        <p:nvSpPr>
          <p:cNvPr id="3" name="Subtitle 2">
            <a:extLst>
              <a:ext uri="{FF2B5EF4-FFF2-40B4-BE49-F238E27FC236}">
                <a16:creationId xmlns:a16="http://schemas.microsoft.com/office/drawing/2014/main" id="{358DD466-3309-45FD-B44E-D00B509BD13F}"/>
              </a:ext>
            </a:extLst>
          </p:cNvPr>
          <p:cNvSpPr>
            <a:spLocks noGrp="1"/>
          </p:cNvSpPr>
          <p:nvPr>
            <p:ph type="subTitle" idx="1"/>
          </p:nvPr>
        </p:nvSpPr>
        <p:spPr/>
        <p:txBody>
          <a:bodyPr>
            <a:normAutofit lnSpcReduction="10000"/>
          </a:bodyPr>
          <a:lstStyle/>
          <a:p>
            <a:r>
              <a:rPr lang="en-AU" dirty="0"/>
              <a:t>Dr Robert Liddell </a:t>
            </a:r>
          </a:p>
          <a:p>
            <a:r>
              <a:rPr lang="en-AU" dirty="0"/>
              <a:t>Aviation Medicine Consultant</a:t>
            </a:r>
          </a:p>
          <a:p>
            <a:r>
              <a:rPr lang="en-AU" dirty="0"/>
              <a:t>AOPA Australia</a:t>
            </a:r>
          </a:p>
        </p:txBody>
      </p:sp>
      <p:sp>
        <p:nvSpPr>
          <p:cNvPr id="4" name="Footer Placeholder 3">
            <a:extLst>
              <a:ext uri="{FF2B5EF4-FFF2-40B4-BE49-F238E27FC236}">
                <a16:creationId xmlns:a16="http://schemas.microsoft.com/office/drawing/2014/main" id="{9663AE80-6E40-4D55-97E3-F78AB1C7A437}"/>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334648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08CD6C-BE13-4420-8BCB-98A345FBB6F9}"/>
              </a:ext>
            </a:extLst>
          </p:cNvPr>
          <p:cNvPicPr>
            <a:picLocks noChangeAspect="1"/>
          </p:cNvPicPr>
          <p:nvPr/>
        </p:nvPicPr>
        <p:blipFill>
          <a:blip r:embed="rId2"/>
          <a:stretch>
            <a:fillRect/>
          </a:stretch>
        </p:blipFill>
        <p:spPr>
          <a:xfrm>
            <a:off x="2650436" y="-20548"/>
            <a:ext cx="8065585" cy="6858000"/>
          </a:xfrm>
          <a:prstGeom prst="rect">
            <a:avLst/>
          </a:prstGeom>
        </p:spPr>
      </p:pic>
      <p:sp>
        <p:nvSpPr>
          <p:cNvPr id="3" name="Footer Placeholder 2">
            <a:extLst>
              <a:ext uri="{FF2B5EF4-FFF2-40B4-BE49-F238E27FC236}">
                <a16:creationId xmlns:a16="http://schemas.microsoft.com/office/drawing/2014/main" id="{D4043363-5F5A-4C97-B06A-F6C7F75C935A}"/>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203676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E3585B-58B4-4A27-B359-4705C07867EA}"/>
              </a:ext>
            </a:extLst>
          </p:cNvPr>
          <p:cNvSpPr txBox="1"/>
          <p:nvPr/>
        </p:nvSpPr>
        <p:spPr>
          <a:xfrm>
            <a:off x="1078992" y="713232"/>
            <a:ext cx="11170046" cy="5109091"/>
          </a:xfrm>
          <a:prstGeom prst="rect">
            <a:avLst/>
          </a:prstGeom>
          <a:noFill/>
        </p:spPr>
        <p:txBody>
          <a:bodyPr wrap="none" rtlCol="0">
            <a:spAutoFit/>
          </a:bodyPr>
          <a:lstStyle/>
          <a:p>
            <a:pPr algn="ctr"/>
            <a:r>
              <a:rPr lang="en-AU" sz="2000" b="1" dirty="0"/>
              <a:t>Non CASA Licences</a:t>
            </a:r>
          </a:p>
          <a:p>
            <a:endParaRPr lang="en-AU" b="1" dirty="0"/>
          </a:p>
          <a:p>
            <a:r>
              <a:rPr lang="en-AU" b="1" dirty="0"/>
              <a:t>Recreational Aviation Australia </a:t>
            </a:r>
          </a:p>
          <a:p>
            <a:endParaRPr lang="en-AU" b="1" dirty="0"/>
          </a:p>
          <a:p>
            <a:r>
              <a:rPr lang="en-AU" b="1" dirty="0"/>
              <a:t>Recreation Pilot Certificate (RPC)</a:t>
            </a:r>
          </a:p>
          <a:p>
            <a:r>
              <a:rPr lang="en-AU" dirty="0"/>
              <a:t>	Medical requires self declaration with medical standard to that for private motor vehicle.</a:t>
            </a:r>
          </a:p>
          <a:p>
            <a:r>
              <a:rPr lang="en-AU" dirty="0"/>
              <a:t>	Certain conditions require visit to any doctor to confirm OK for private motor licence standard.</a:t>
            </a:r>
          </a:p>
          <a:p>
            <a:r>
              <a:rPr lang="en-AU" dirty="0"/>
              <a:t>	Maximum of 2 seats (1 </a:t>
            </a:r>
            <a:r>
              <a:rPr lang="en-AU" dirty="0" err="1"/>
              <a:t>pax</a:t>
            </a:r>
            <a:r>
              <a:rPr lang="en-AU" dirty="0"/>
              <a:t>), </a:t>
            </a:r>
            <a:r>
              <a:rPr lang="en-AU" dirty="0">
                <a:solidFill>
                  <a:srgbClr val="FF0000"/>
                </a:solidFill>
              </a:rPr>
              <a:t>600kg MTOW</a:t>
            </a:r>
            <a:r>
              <a:rPr lang="en-AU" dirty="0"/>
              <a:t>, VFR only.</a:t>
            </a:r>
          </a:p>
          <a:p>
            <a:endParaRPr lang="en-AU" dirty="0"/>
          </a:p>
          <a:p>
            <a:r>
              <a:rPr lang="en-AU" b="1" dirty="0"/>
              <a:t>Gliding Federation of Australia</a:t>
            </a:r>
          </a:p>
          <a:p>
            <a:r>
              <a:rPr lang="en-AU" dirty="0"/>
              <a:t>	Medical requires self declaration with medical standard to that for private motor vehicle.</a:t>
            </a:r>
          </a:p>
          <a:p>
            <a:r>
              <a:rPr lang="en-AU" dirty="0"/>
              <a:t>	Certain conditions require visit to any doctor to confirm OK to meet private motor licence</a:t>
            </a:r>
          </a:p>
          <a:p>
            <a:r>
              <a:rPr lang="en-AU" dirty="0"/>
              <a:t>	standard.</a:t>
            </a:r>
          </a:p>
          <a:p>
            <a:endParaRPr lang="en-AU" dirty="0"/>
          </a:p>
          <a:p>
            <a:r>
              <a:rPr lang="en-AU" dirty="0"/>
              <a:t>There doesn’t appear to be a significantly different incidence of inflight incapacitation accidents </a:t>
            </a:r>
          </a:p>
          <a:p>
            <a:r>
              <a:rPr lang="en-AU" dirty="0"/>
              <a:t>in this group of self certified pilots than in the group of private pilots holding a class 2 certificate </a:t>
            </a:r>
          </a:p>
          <a:p>
            <a:r>
              <a:rPr lang="en-AU" dirty="0"/>
              <a:t>Issued by CASA </a:t>
            </a:r>
          </a:p>
          <a:p>
            <a:endParaRPr lang="en-AU" dirty="0"/>
          </a:p>
        </p:txBody>
      </p:sp>
      <p:sp>
        <p:nvSpPr>
          <p:cNvPr id="2" name="Footer Placeholder 1">
            <a:extLst>
              <a:ext uri="{FF2B5EF4-FFF2-40B4-BE49-F238E27FC236}">
                <a16:creationId xmlns:a16="http://schemas.microsoft.com/office/drawing/2014/main" id="{D409B27D-3EE3-460A-8C3C-28EF9C5B530C}"/>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187893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C104D-5F30-4811-9376-566B26E471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15E34B-5D02-4E01-A936-E8E1C0AB6F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7DE3414B-B032-4710-A468-D3285E38C5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645F4DF-2B17-4FF0-A5EF-30ED8E48C8B8}"/>
              </a:ext>
            </a:extLst>
          </p:cNvPr>
          <p:cNvPicPr>
            <a:picLocks noChangeAspect="1"/>
          </p:cNvPicPr>
          <p:nvPr/>
        </p:nvPicPr>
        <p:blipFill>
          <a:blip r:embed="rId2"/>
          <a:stretch>
            <a:fillRect/>
          </a:stretch>
        </p:blipFill>
        <p:spPr>
          <a:xfrm>
            <a:off x="4326556" y="645106"/>
            <a:ext cx="7704138" cy="5681803"/>
          </a:xfrm>
          <a:prstGeom prst="rect">
            <a:avLst/>
          </a:prstGeom>
        </p:spPr>
      </p:pic>
      <p:sp>
        <p:nvSpPr>
          <p:cNvPr id="2" name="Title 1">
            <a:extLst>
              <a:ext uri="{FF2B5EF4-FFF2-40B4-BE49-F238E27FC236}">
                <a16:creationId xmlns:a16="http://schemas.microsoft.com/office/drawing/2014/main" id="{70AA199A-16F8-4286-ABD5-7900072B6732}"/>
              </a:ext>
            </a:extLst>
          </p:cNvPr>
          <p:cNvSpPr>
            <a:spLocks noGrp="1"/>
          </p:cNvSpPr>
          <p:nvPr>
            <p:ph type="title"/>
          </p:nvPr>
        </p:nvSpPr>
        <p:spPr>
          <a:xfrm>
            <a:off x="649225" y="184558"/>
            <a:ext cx="3025154" cy="696286"/>
          </a:xfrm>
        </p:spPr>
        <p:txBody>
          <a:bodyPr>
            <a:normAutofit/>
          </a:bodyPr>
          <a:lstStyle/>
          <a:p>
            <a:pPr>
              <a:lnSpc>
                <a:spcPct val="90000"/>
              </a:lnSpc>
            </a:pPr>
            <a:r>
              <a:rPr lang="en-AU" sz="2000" b="1" dirty="0"/>
              <a:t>Non CASA Licence</a:t>
            </a:r>
          </a:p>
        </p:txBody>
      </p:sp>
      <p:sp>
        <p:nvSpPr>
          <p:cNvPr id="3" name="Content Placeholder 2">
            <a:extLst>
              <a:ext uri="{FF2B5EF4-FFF2-40B4-BE49-F238E27FC236}">
                <a16:creationId xmlns:a16="http://schemas.microsoft.com/office/drawing/2014/main" id="{61EAED5D-6858-4823-9B49-C988D1C950D1}"/>
              </a:ext>
            </a:extLst>
          </p:cNvPr>
          <p:cNvSpPr>
            <a:spLocks noGrp="1"/>
          </p:cNvSpPr>
          <p:nvPr>
            <p:ph idx="1"/>
          </p:nvPr>
        </p:nvSpPr>
        <p:spPr>
          <a:xfrm>
            <a:off x="649225" y="1382438"/>
            <a:ext cx="3650278" cy="4510416"/>
          </a:xfrm>
        </p:spPr>
        <p:txBody>
          <a:bodyPr>
            <a:normAutofit/>
          </a:bodyPr>
          <a:lstStyle/>
          <a:p>
            <a:pPr marL="571500" indent="-457200"/>
            <a:r>
              <a:rPr lang="en-AU" b="1" dirty="0"/>
              <a:t>Recreational Pilot Certificate</a:t>
            </a:r>
          </a:p>
          <a:p>
            <a:pPr marL="971550" lvl="1" indent="-457200"/>
            <a:r>
              <a:rPr lang="en-AU" dirty="0"/>
              <a:t>MTOW 600kg, 1 </a:t>
            </a:r>
            <a:r>
              <a:rPr lang="en-AU" dirty="0" err="1"/>
              <a:t>pax</a:t>
            </a:r>
            <a:r>
              <a:rPr lang="en-AU" dirty="0"/>
              <a:t>,</a:t>
            </a:r>
          </a:p>
          <a:p>
            <a:pPr marL="971550" lvl="1" indent="-457200"/>
            <a:r>
              <a:rPr lang="en-AU" dirty="0"/>
              <a:t> &lt; 10,000 ft, VFR, 25 nm radius operation</a:t>
            </a:r>
          </a:p>
          <a:p>
            <a:pPr marL="971550" lvl="1" indent="-457200"/>
            <a:r>
              <a:rPr lang="en-AU" dirty="0"/>
              <a:t>Self declaration to standard private motor vehicle licence.</a:t>
            </a:r>
          </a:p>
          <a:p>
            <a:pPr marL="971550" lvl="1" indent="-457200"/>
            <a:r>
              <a:rPr lang="en-AU" dirty="0"/>
              <a:t>Some conditions require GP examination</a:t>
            </a:r>
          </a:p>
          <a:p>
            <a:pPr marL="971550" lvl="1" indent="-457200"/>
            <a:r>
              <a:rPr lang="en-AU" dirty="0"/>
              <a:t>CASA not involved in the medical certification process</a:t>
            </a:r>
          </a:p>
        </p:txBody>
      </p:sp>
      <p:sp>
        <p:nvSpPr>
          <p:cNvPr id="5" name="Footer Placeholder 4">
            <a:extLst>
              <a:ext uri="{FF2B5EF4-FFF2-40B4-BE49-F238E27FC236}">
                <a16:creationId xmlns:a16="http://schemas.microsoft.com/office/drawing/2014/main" id="{8A242C8A-6E73-476C-AE2F-206DB90D9966}"/>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3205442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57D48-16D8-4986-A9F9-43AE2402C388}"/>
              </a:ext>
            </a:extLst>
          </p:cNvPr>
          <p:cNvSpPr>
            <a:spLocks noGrp="1"/>
          </p:cNvSpPr>
          <p:nvPr>
            <p:ph type="title"/>
          </p:nvPr>
        </p:nvSpPr>
        <p:spPr/>
        <p:txBody>
          <a:bodyPr>
            <a:noAutofit/>
          </a:bodyPr>
          <a:lstStyle/>
          <a:p>
            <a:r>
              <a:rPr lang="en-AU" sz="2800" dirty="0"/>
              <a:t>This time last year it was all a bit depressing – private pilots were leaving the industry in droves as CASA </a:t>
            </a:r>
            <a:r>
              <a:rPr lang="en-AU" sz="2800" dirty="0" err="1"/>
              <a:t>Avmed</a:t>
            </a:r>
            <a:r>
              <a:rPr lang="en-AU" sz="2800" dirty="0"/>
              <a:t> made private pilots undergo medical tests to prove that they were not going to fall asleep or become incapacitated in flight. These tests cost them thousands of dollars.</a:t>
            </a:r>
            <a:br>
              <a:rPr lang="en-AU" sz="2800" dirty="0"/>
            </a:br>
            <a:br>
              <a:rPr lang="en-AU" sz="2800" dirty="0"/>
            </a:br>
            <a:r>
              <a:rPr lang="en-AU" sz="2800" dirty="0"/>
              <a:t>Net effect on safety of course was negative, the money spent on medical tests was usually then not available for private flying – </a:t>
            </a:r>
            <a:r>
              <a:rPr lang="en-AU" sz="2800" dirty="0">
                <a:solidFill>
                  <a:srgbClr val="FF0000"/>
                </a:solidFill>
              </a:rPr>
              <a:t>we all know the biggest factor in aviation accidents is lack of currency and not inflight incapacitation</a:t>
            </a:r>
            <a:r>
              <a:rPr lang="en-AU" sz="2800" dirty="0"/>
              <a:t>!</a:t>
            </a:r>
          </a:p>
        </p:txBody>
      </p:sp>
      <p:sp>
        <p:nvSpPr>
          <p:cNvPr id="3" name="Footer Placeholder 2">
            <a:extLst>
              <a:ext uri="{FF2B5EF4-FFF2-40B4-BE49-F238E27FC236}">
                <a16:creationId xmlns:a16="http://schemas.microsoft.com/office/drawing/2014/main" id="{F55DE29B-79D2-41AC-82A6-0D1B0C81CED6}"/>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393370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05033-DFBE-4882-B38E-7D7D6B87306C}"/>
              </a:ext>
            </a:extLst>
          </p:cNvPr>
          <p:cNvSpPr txBox="1"/>
          <p:nvPr/>
        </p:nvSpPr>
        <p:spPr>
          <a:xfrm>
            <a:off x="1971413" y="662730"/>
            <a:ext cx="9378892" cy="4985980"/>
          </a:xfrm>
          <a:prstGeom prst="rect">
            <a:avLst/>
          </a:prstGeom>
          <a:noFill/>
        </p:spPr>
        <p:txBody>
          <a:bodyPr wrap="square" rtlCol="0">
            <a:spAutoFit/>
          </a:bodyPr>
          <a:lstStyle/>
          <a:p>
            <a:r>
              <a:rPr lang="en-AU" sz="2000" b="1" dirty="0"/>
              <a:t>Something Happened Last Year</a:t>
            </a:r>
          </a:p>
          <a:p>
            <a:endParaRPr lang="en-AU" dirty="0"/>
          </a:p>
          <a:p>
            <a:r>
              <a:rPr lang="en-AU" sz="2000" dirty="0"/>
              <a:t>The first significant change in recognising that pilots flying privately or for recreation do not need anything like the same level of medical certification rigor as pilots flying professionally.</a:t>
            </a:r>
          </a:p>
          <a:p>
            <a:endParaRPr lang="en-AU" sz="2000" dirty="0"/>
          </a:p>
          <a:p>
            <a:r>
              <a:rPr lang="en-AU" sz="2000" dirty="0"/>
              <a:t>This change was first seen in the USA where the efforts of AOPA and others </a:t>
            </a:r>
          </a:p>
          <a:p>
            <a:r>
              <a:rPr lang="en-AU" sz="2000" dirty="0"/>
              <a:t>resulted in the first legislative changes in this area.</a:t>
            </a:r>
          </a:p>
          <a:p>
            <a:endParaRPr lang="en-AU" sz="2000" dirty="0"/>
          </a:p>
          <a:p>
            <a:r>
              <a:rPr lang="en-AU" sz="2000" dirty="0"/>
              <a:t>It is pleasing to see that the Australian regulator CASA under its new CEO </a:t>
            </a:r>
          </a:p>
          <a:p>
            <a:r>
              <a:rPr lang="en-AU" sz="2000" dirty="0"/>
              <a:t>has been quick to follow suit with regulatory easing of requirements with the introduction of two initiatives</a:t>
            </a:r>
          </a:p>
          <a:p>
            <a:endParaRPr lang="en-AU" sz="2000" dirty="0"/>
          </a:p>
          <a:p>
            <a:pPr marL="457200" indent="-457200">
              <a:buFont typeface="+mj-lt"/>
              <a:buAutoNum type="arabicPeriod"/>
            </a:pPr>
            <a:r>
              <a:rPr lang="en-AU" sz="2000" dirty="0"/>
              <a:t>the DAME issuing the class 2 medical certificate</a:t>
            </a:r>
          </a:p>
          <a:p>
            <a:pPr marL="457200" indent="-457200">
              <a:buFont typeface="+mj-lt"/>
              <a:buAutoNum type="arabicPeriod"/>
            </a:pPr>
            <a:endParaRPr lang="en-AU" sz="2000" dirty="0"/>
          </a:p>
          <a:p>
            <a:pPr marL="457200" indent="-457200">
              <a:buFont typeface="+mj-lt"/>
              <a:buAutoNum type="arabicPeriod"/>
            </a:pPr>
            <a:r>
              <a:rPr lang="en-AU" sz="2000" dirty="0"/>
              <a:t>the basic class 2 medical certificate.</a:t>
            </a:r>
          </a:p>
        </p:txBody>
      </p:sp>
      <p:sp>
        <p:nvSpPr>
          <p:cNvPr id="3" name="Footer Placeholder 2">
            <a:extLst>
              <a:ext uri="{FF2B5EF4-FFF2-40B4-BE49-F238E27FC236}">
                <a16:creationId xmlns:a16="http://schemas.microsoft.com/office/drawing/2014/main" id="{9C67ECCA-47E2-4D17-B6EB-21CF463B850B}"/>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180186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30908D-C190-450A-9229-C78671265CB9}"/>
              </a:ext>
            </a:extLst>
          </p:cNvPr>
          <p:cNvPicPr>
            <a:picLocks noChangeAspect="1"/>
          </p:cNvPicPr>
          <p:nvPr/>
        </p:nvPicPr>
        <p:blipFill>
          <a:blip r:embed="rId2"/>
          <a:stretch>
            <a:fillRect/>
          </a:stretch>
        </p:blipFill>
        <p:spPr>
          <a:xfrm>
            <a:off x="1600200" y="47625"/>
            <a:ext cx="8991600" cy="6762750"/>
          </a:xfrm>
          <a:prstGeom prst="rect">
            <a:avLst/>
          </a:prstGeom>
        </p:spPr>
      </p:pic>
      <p:sp>
        <p:nvSpPr>
          <p:cNvPr id="3" name="Footer Placeholder 2">
            <a:extLst>
              <a:ext uri="{FF2B5EF4-FFF2-40B4-BE49-F238E27FC236}">
                <a16:creationId xmlns:a16="http://schemas.microsoft.com/office/drawing/2014/main" id="{0237F3D1-CC56-4AF2-869B-ED796F1D1A82}"/>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9376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652D15-626B-47EB-B080-875D38DF700B}"/>
              </a:ext>
            </a:extLst>
          </p:cNvPr>
          <p:cNvPicPr>
            <a:picLocks noChangeAspect="1"/>
          </p:cNvPicPr>
          <p:nvPr/>
        </p:nvPicPr>
        <p:blipFill>
          <a:blip r:embed="rId2"/>
          <a:stretch>
            <a:fillRect/>
          </a:stretch>
        </p:blipFill>
        <p:spPr>
          <a:xfrm>
            <a:off x="427840" y="535709"/>
            <a:ext cx="11233874" cy="2807855"/>
          </a:xfrm>
          <a:prstGeom prst="rect">
            <a:avLst/>
          </a:prstGeom>
        </p:spPr>
      </p:pic>
      <p:sp>
        <p:nvSpPr>
          <p:cNvPr id="3" name="Footer Placeholder 2">
            <a:extLst>
              <a:ext uri="{FF2B5EF4-FFF2-40B4-BE49-F238E27FC236}">
                <a16:creationId xmlns:a16="http://schemas.microsoft.com/office/drawing/2014/main" id="{D1A01820-AE03-45E6-8F0A-CF01369E6B45}"/>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3581171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473BFB-8FC4-4985-9A25-00F1B11BC78C}"/>
              </a:ext>
            </a:extLst>
          </p:cNvPr>
          <p:cNvSpPr>
            <a:spLocks noGrp="1"/>
          </p:cNvSpPr>
          <p:nvPr>
            <p:ph type="ftr" sz="quarter" idx="11"/>
          </p:nvPr>
        </p:nvSpPr>
        <p:spPr/>
        <p:txBody>
          <a:bodyPr/>
          <a:lstStyle/>
          <a:p>
            <a:r>
              <a:rPr lang="en-AU"/>
              <a:t>IAOPA Queenstown NZ</a:t>
            </a:r>
          </a:p>
        </p:txBody>
      </p:sp>
      <p:sp>
        <p:nvSpPr>
          <p:cNvPr id="3" name="TextBox 2">
            <a:extLst>
              <a:ext uri="{FF2B5EF4-FFF2-40B4-BE49-F238E27FC236}">
                <a16:creationId xmlns:a16="http://schemas.microsoft.com/office/drawing/2014/main" id="{AF9A2BD2-4110-4008-9795-CA784EE871DC}"/>
              </a:ext>
            </a:extLst>
          </p:cNvPr>
          <p:cNvSpPr txBox="1"/>
          <p:nvPr/>
        </p:nvSpPr>
        <p:spPr>
          <a:xfrm>
            <a:off x="2312894" y="503497"/>
            <a:ext cx="9314330" cy="6771084"/>
          </a:xfrm>
          <a:prstGeom prst="rect">
            <a:avLst/>
          </a:prstGeom>
          <a:noFill/>
        </p:spPr>
        <p:txBody>
          <a:bodyPr wrap="square" rtlCol="0">
            <a:spAutoFit/>
          </a:bodyPr>
          <a:lstStyle/>
          <a:p>
            <a:r>
              <a:rPr lang="en-AU" sz="2000" dirty="0"/>
              <a:t>This is only going to make a significant difference if it relates to real change for private (class 2 pilots)</a:t>
            </a:r>
          </a:p>
          <a:p>
            <a:endParaRPr lang="en-AU" sz="2000" dirty="0"/>
          </a:p>
          <a:p>
            <a:r>
              <a:rPr lang="en-AU" sz="2000" dirty="0"/>
              <a:t>No mandatory CASA </a:t>
            </a:r>
            <a:r>
              <a:rPr lang="en-AU" sz="2000" dirty="0" err="1"/>
              <a:t>Avmed</a:t>
            </a:r>
            <a:r>
              <a:rPr lang="en-AU" sz="2000" dirty="0"/>
              <a:t> involvement or mandatory CASA tests for those with past history of any of the many conditions that currently cause grief and expense for private pilots </a:t>
            </a:r>
          </a:p>
          <a:p>
            <a:endParaRPr lang="en-AU" sz="2000" dirty="0"/>
          </a:p>
          <a:p>
            <a:r>
              <a:rPr lang="en-AU" sz="2000" dirty="0"/>
              <a:t>Conditions such as type 2 diabetes, obesity, past history of renal stone, heart problems, concussion, minor ECG changes past cancer etc can be considered by the DAME and the DAME decides if he/she want CASA involvement in the certification decision or they are prepared to make the decision themselves.</a:t>
            </a:r>
          </a:p>
          <a:p>
            <a:endParaRPr lang="en-AU" sz="2000" dirty="0"/>
          </a:p>
          <a:p>
            <a:r>
              <a:rPr lang="en-AU" sz="2000" dirty="0"/>
              <a:t>Where appropriate the DAME would still use specialist reports to improve the rigor of their decision.</a:t>
            </a:r>
          </a:p>
          <a:p>
            <a:endParaRPr lang="en-AU" sz="2000" dirty="0"/>
          </a:p>
          <a:p>
            <a:r>
              <a:rPr lang="en-AU" sz="2000" dirty="0"/>
              <a:t>Having the ability to decide on certification may expose the DAME to the potential for litigation in the event of an accident and many DAMES may choose to have CASA involved in the decision process for complex cases.</a:t>
            </a:r>
          </a:p>
          <a:p>
            <a:endParaRPr lang="en-AU" dirty="0"/>
          </a:p>
          <a:p>
            <a:endParaRPr lang="en-AU" dirty="0"/>
          </a:p>
          <a:p>
            <a:endParaRPr lang="en-AU" dirty="0"/>
          </a:p>
        </p:txBody>
      </p:sp>
    </p:spTree>
    <p:extLst>
      <p:ext uri="{BB962C8B-B14F-4D97-AF65-F5344CB8AC3E}">
        <p14:creationId xmlns:p14="http://schemas.microsoft.com/office/powerpoint/2010/main" val="311982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70CAD2-4237-43CD-A10D-0D73093D639A}"/>
              </a:ext>
            </a:extLst>
          </p:cNvPr>
          <p:cNvPicPr>
            <a:picLocks noChangeAspect="1"/>
          </p:cNvPicPr>
          <p:nvPr/>
        </p:nvPicPr>
        <p:blipFill>
          <a:blip r:embed="rId2"/>
          <a:stretch>
            <a:fillRect/>
          </a:stretch>
        </p:blipFill>
        <p:spPr>
          <a:xfrm>
            <a:off x="1016628" y="960582"/>
            <a:ext cx="10625693" cy="4729017"/>
          </a:xfrm>
          <a:prstGeom prst="rect">
            <a:avLst/>
          </a:prstGeom>
        </p:spPr>
      </p:pic>
      <p:sp>
        <p:nvSpPr>
          <p:cNvPr id="3" name="Footer Placeholder 2">
            <a:extLst>
              <a:ext uri="{FF2B5EF4-FFF2-40B4-BE49-F238E27FC236}">
                <a16:creationId xmlns:a16="http://schemas.microsoft.com/office/drawing/2014/main" id="{80E0BB4B-4FAB-4E2F-9F4C-E6E8D2A433FE}"/>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333116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036597-D825-4809-A6A1-8C2DFCCC650C}"/>
              </a:ext>
            </a:extLst>
          </p:cNvPr>
          <p:cNvSpPr txBox="1"/>
          <p:nvPr/>
        </p:nvSpPr>
        <p:spPr>
          <a:xfrm>
            <a:off x="780176" y="721453"/>
            <a:ext cx="10947633" cy="4801314"/>
          </a:xfrm>
          <a:prstGeom prst="rect">
            <a:avLst/>
          </a:prstGeom>
          <a:noFill/>
        </p:spPr>
        <p:txBody>
          <a:bodyPr wrap="square" rtlCol="0">
            <a:spAutoFit/>
          </a:bodyPr>
          <a:lstStyle/>
          <a:p>
            <a:endParaRPr lang="en-AU" dirty="0"/>
          </a:p>
          <a:p>
            <a:endParaRPr lang="en-AU" dirty="0"/>
          </a:p>
          <a:p>
            <a:r>
              <a:rPr lang="en-AU" dirty="0"/>
              <a:t>Significant differences exist between Austroads Private and Commercial Drivers Licence Medical Standard</a:t>
            </a:r>
          </a:p>
          <a:p>
            <a:endParaRPr lang="en-AU" dirty="0"/>
          </a:p>
          <a:p>
            <a:r>
              <a:rPr lang="en-AU" dirty="0"/>
              <a:t>Differences are related to risk and type of activity the commercial driver undertakes</a:t>
            </a:r>
          </a:p>
          <a:p>
            <a:endParaRPr lang="en-AU" dirty="0"/>
          </a:p>
          <a:p>
            <a:r>
              <a:rPr lang="en-AU" dirty="0"/>
              <a:t>Where a person has a condition that is excluded then conditional licences may be issued but that decision is made by the licencing authority in the state and the conditional licence issued</a:t>
            </a:r>
          </a:p>
          <a:p>
            <a:endParaRPr lang="en-AU" dirty="0"/>
          </a:p>
          <a:p>
            <a:r>
              <a:rPr lang="en-AU" dirty="0"/>
              <a:t>In general terms the commercial drivers licence standards are not too dissimilar to the class 1 professional pilot standard</a:t>
            </a:r>
          </a:p>
          <a:p>
            <a:endParaRPr lang="en-AU" dirty="0"/>
          </a:p>
          <a:p>
            <a:r>
              <a:rPr lang="en-AU" dirty="0"/>
              <a:t>This basic class 2 is not going to be the panacea that many pilots with medical problems are hoping for at least in part due to the fact that the standard is to be that for a commercial drivers licence not a private drivers licence</a:t>
            </a:r>
          </a:p>
          <a:p>
            <a:endParaRPr lang="en-AU" dirty="0"/>
          </a:p>
        </p:txBody>
      </p:sp>
      <p:sp>
        <p:nvSpPr>
          <p:cNvPr id="3" name="TextBox 2">
            <a:extLst>
              <a:ext uri="{FF2B5EF4-FFF2-40B4-BE49-F238E27FC236}">
                <a16:creationId xmlns:a16="http://schemas.microsoft.com/office/drawing/2014/main" id="{D97AD164-92F6-49C3-8F54-7A0FC9E52E61}"/>
              </a:ext>
            </a:extLst>
          </p:cNvPr>
          <p:cNvSpPr txBox="1"/>
          <p:nvPr/>
        </p:nvSpPr>
        <p:spPr>
          <a:xfrm>
            <a:off x="2885813" y="321343"/>
            <a:ext cx="8766495" cy="400110"/>
          </a:xfrm>
          <a:prstGeom prst="rect">
            <a:avLst/>
          </a:prstGeom>
          <a:noFill/>
        </p:spPr>
        <p:txBody>
          <a:bodyPr wrap="square" rtlCol="0">
            <a:spAutoFit/>
          </a:bodyPr>
          <a:lstStyle/>
          <a:p>
            <a:r>
              <a:rPr lang="en-AU" sz="2000" b="1" dirty="0"/>
              <a:t>Austroads Commercial versus Austroads Private Licence</a:t>
            </a:r>
          </a:p>
        </p:txBody>
      </p:sp>
      <p:sp>
        <p:nvSpPr>
          <p:cNvPr id="4" name="Footer Placeholder 3">
            <a:extLst>
              <a:ext uri="{FF2B5EF4-FFF2-40B4-BE49-F238E27FC236}">
                <a16:creationId xmlns:a16="http://schemas.microsoft.com/office/drawing/2014/main" id="{790E1847-551F-4BB5-B46A-C011BC265BEF}"/>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111868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398C59F-5A18-487B-91D6-B955AACF2E5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0557FAFE-C7C3-47EC-A4F5-9B2166319209}"/>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95BC28FB-3882-4674-9D79-EA58BEB7CEB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C6EC892-83F9-402F-8552-0AD7C0556EBC}"/>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18387766-037C-4EF0-8471-D19CBF2A431F}"/>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1E364F38-6F3A-476A-93E6-962EA817C427}"/>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35C335A4-1E67-4293-8BE2-DFB085D4FBBC}"/>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9A8A0F10-2C98-4297-9F92-5D95533927BD}"/>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C3B112A3-006E-4008-A778-DB5F6A09D510}"/>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5E62767-5C25-4C49-9568-432433A3C5B7}"/>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598EC006-77B1-42BA-B815-66CCB9B170E6}"/>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A144ED09-DA06-491D-95A8-AB3DED432959}"/>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1CB00BD2-11CD-4A38-8F38-02B0D1105EFB}"/>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520234FB-542E-4550-9C2F-1B56FD41A1C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41FCE1F3-DEB3-47CD-90FF-7DABB4AF4540}"/>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5708E488-C19B-452C-B197-6F1C34F6E735}"/>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89D3FD25-890E-4981-A71D-EE796873D744}"/>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51B5414C-556A-47CB-8EE2-974A85A7A4D2}"/>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1C02B20C-2B27-4B75-8AEE-A5D2E2674B8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54427714-F9AA-4F93-BD1D-400F1EA93FCA}"/>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28A77D6A-9E81-497F-ABCC-2695BB5ADDEC}"/>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2A1533BA-1478-4F7C-8E24-3F3E905050E4}"/>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9686201-E633-40FD-A80A-1E28AD52E37C}"/>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76A215C2-F590-4938-810B-F8A79366CE2B}"/>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5F418E7-330D-4002-8EC8-33C1A897FFBF}"/>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8FFE669A-54C9-4436-9566-C5A90F16DB40}"/>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DE91395A-2D18-4AF6-A0AC-AAA7189FED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6">
            <a:extLst>
              <a:ext uri="{FF2B5EF4-FFF2-40B4-BE49-F238E27FC236}">
                <a16:creationId xmlns:a16="http://schemas.microsoft.com/office/drawing/2014/main" id="{7BD08880-457D-4C62-A3B5-6A9B0878C7E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40" name="Rectangle 39">
            <a:extLst>
              <a:ext uri="{FF2B5EF4-FFF2-40B4-BE49-F238E27FC236}">
                <a16:creationId xmlns:a16="http://schemas.microsoft.com/office/drawing/2014/main" id="{FA94DED7-0A28-4AD9-8747-E9411322501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2" name="Rectangle 41">
            <a:extLst>
              <a:ext uri="{FF2B5EF4-FFF2-40B4-BE49-F238E27FC236}">
                <a16:creationId xmlns:a16="http://schemas.microsoft.com/office/drawing/2014/main" id="{6F175609-91A3-416E-BC3D-7548FDE029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shot of a cell phone&#10;&#10;Description generated with very high confidence">
            <a:extLst>
              <a:ext uri="{FF2B5EF4-FFF2-40B4-BE49-F238E27FC236}">
                <a16:creationId xmlns:a16="http://schemas.microsoft.com/office/drawing/2014/main" id="{563F2690-27B2-46F9-960F-2F7E289EF4A3}"/>
              </a:ext>
            </a:extLst>
          </p:cNvPr>
          <p:cNvPicPr>
            <a:picLocks noChangeAspect="1"/>
          </p:cNvPicPr>
          <p:nvPr/>
        </p:nvPicPr>
        <p:blipFill rotWithShape="1">
          <a:blip r:embed="rId2"/>
          <a:srcRect l="9091" t="6809" b="20339"/>
          <a:stretch/>
        </p:blipFill>
        <p:spPr>
          <a:xfrm>
            <a:off x="4639732" y="10"/>
            <a:ext cx="7552267" cy="6857990"/>
          </a:xfrm>
          <a:prstGeom prst="rect">
            <a:avLst/>
          </a:prstGeom>
        </p:spPr>
      </p:pic>
      <p:sp>
        <p:nvSpPr>
          <p:cNvPr id="44" name="Rectangle 43">
            <a:extLst>
              <a:ext uri="{FF2B5EF4-FFF2-40B4-BE49-F238E27FC236}">
                <a16:creationId xmlns:a16="http://schemas.microsoft.com/office/drawing/2014/main" id="{9A3B0D54-9DF0-4FF8-A0AA-B4234DF358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64D236DE-BD07-488F-B236-DDEEFFF720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59E78B2-7835-4754-8869-5265F9877D09}"/>
              </a:ext>
            </a:extLst>
          </p:cNvPr>
          <p:cNvSpPr txBox="1"/>
          <p:nvPr/>
        </p:nvSpPr>
        <p:spPr>
          <a:xfrm>
            <a:off x="540279" y="1795849"/>
            <a:ext cx="3778870" cy="31148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800" b="1">
                <a:solidFill>
                  <a:srgbClr val="FEFFFF"/>
                </a:solidFill>
                <a:latin typeface="+mj-lt"/>
                <a:ea typeface="+mj-ea"/>
                <a:cs typeface="+mj-cs"/>
              </a:rPr>
              <a:t>1944 Chicago Convention on Aviation Established ICAO as an Agency of United Nations</a:t>
            </a:r>
          </a:p>
          <a:p>
            <a:pPr>
              <a:lnSpc>
                <a:spcPct val="90000"/>
              </a:lnSpc>
              <a:spcBef>
                <a:spcPct val="0"/>
              </a:spcBef>
              <a:spcAft>
                <a:spcPts val="600"/>
              </a:spcAft>
            </a:pPr>
            <a:r>
              <a:rPr lang="en-US" sz="2800">
                <a:solidFill>
                  <a:srgbClr val="FEFFFF"/>
                </a:solidFill>
                <a:latin typeface="+mj-lt"/>
                <a:ea typeface="+mj-ea"/>
                <a:cs typeface="+mj-cs"/>
              </a:rPr>
              <a:t> </a:t>
            </a:r>
          </a:p>
        </p:txBody>
      </p:sp>
      <p:sp>
        <p:nvSpPr>
          <p:cNvPr id="4" name="Footer Placeholder 3">
            <a:extLst>
              <a:ext uri="{FF2B5EF4-FFF2-40B4-BE49-F238E27FC236}">
                <a16:creationId xmlns:a16="http://schemas.microsoft.com/office/drawing/2014/main" id="{9C3623CA-7FAC-441A-AFEB-70A002D1026C}"/>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317472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697B32-02E7-4398-8227-4619AEF7161D}"/>
              </a:ext>
            </a:extLst>
          </p:cNvPr>
          <p:cNvSpPr txBox="1"/>
          <p:nvPr/>
        </p:nvSpPr>
        <p:spPr>
          <a:xfrm>
            <a:off x="2508309" y="494950"/>
            <a:ext cx="4504887" cy="400110"/>
          </a:xfrm>
          <a:prstGeom prst="rect">
            <a:avLst/>
          </a:prstGeom>
          <a:noFill/>
        </p:spPr>
        <p:txBody>
          <a:bodyPr wrap="square" rtlCol="0">
            <a:spAutoFit/>
          </a:bodyPr>
          <a:lstStyle/>
          <a:p>
            <a:pPr algn="ctr"/>
            <a:r>
              <a:rPr lang="en-AU" sz="2000" b="1" dirty="0"/>
              <a:t>What we do not know at this stage</a:t>
            </a:r>
          </a:p>
        </p:txBody>
      </p:sp>
      <p:sp>
        <p:nvSpPr>
          <p:cNvPr id="3" name="TextBox 2">
            <a:extLst>
              <a:ext uri="{FF2B5EF4-FFF2-40B4-BE49-F238E27FC236}">
                <a16:creationId xmlns:a16="http://schemas.microsoft.com/office/drawing/2014/main" id="{D006DAC7-0665-4770-8C67-2DC0405ABA3A}"/>
              </a:ext>
            </a:extLst>
          </p:cNvPr>
          <p:cNvSpPr txBox="1"/>
          <p:nvPr/>
        </p:nvSpPr>
        <p:spPr>
          <a:xfrm>
            <a:off x="2055303" y="1610686"/>
            <a:ext cx="9555060" cy="5078313"/>
          </a:xfrm>
          <a:prstGeom prst="rect">
            <a:avLst/>
          </a:prstGeom>
          <a:noFill/>
        </p:spPr>
        <p:txBody>
          <a:bodyPr wrap="square" rtlCol="0">
            <a:spAutoFit/>
          </a:bodyPr>
          <a:lstStyle/>
          <a:p>
            <a:r>
              <a:rPr lang="en-AU" dirty="0"/>
              <a:t>Will medical examiners issuing class two medical certificates still be required to </a:t>
            </a:r>
          </a:p>
          <a:p>
            <a:r>
              <a:rPr lang="en-AU" dirty="0"/>
              <a:t>carry out CASA </a:t>
            </a:r>
            <a:r>
              <a:rPr lang="en-AU" dirty="0" err="1"/>
              <a:t>Avmed</a:t>
            </a:r>
            <a:r>
              <a:rPr lang="en-AU" dirty="0"/>
              <a:t> policy in certifying those pilots that have conditions which are causing so much expense and difficulty at the moment? </a:t>
            </a:r>
          </a:p>
          <a:p>
            <a:r>
              <a:rPr lang="en-AU" dirty="0"/>
              <a:t>For example  a BMI over 35 requiring sleep apnoea testing with a specialist sleep lab involvement, or type 2 diabetes requiring consults with specialist cardiologist and ophthalmologist on a yearly basis. </a:t>
            </a:r>
          </a:p>
          <a:p>
            <a:endParaRPr lang="en-AU" dirty="0"/>
          </a:p>
          <a:p>
            <a:endParaRPr lang="en-AU" dirty="0"/>
          </a:p>
          <a:p>
            <a:r>
              <a:rPr lang="en-AU" dirty="0"/>
              <a:t>Will the medical examiner be free to decide if the pilot meets the class 2 standard for </a:t>
            </a:r>
            <a:r>
              <a:rPr lang="en-AU" dirty="0" err="1"/>
              <a:t>incapacitition</a:t>
            </a:r>
            <a:r>
              <a:rPr lang="en-AU" dirty="0"/>
              <a:t> risk and only require the tests if it is felt that they are necessary on an individual basis.</a:t>
            </a:r>
          </a:p>
          <a:p>
            <a:endParaRPr lang="en-AU" dirty="0"/>
          </a:p>
          <a:p>
            <a:endParaRPr lang="en-AU" dirty="0"/>
          </a:p>
          <a:p>
            <a:r>
              <a:rPr lang="en-AU" dirty="0"/>
              <a:t>Will GPs conducting the new basic class 2 medical exam under Austroads commercial vehicle licence standards have to apply for a conditional medical certificate as is required for commercial vehicle drivers who have a condition that does not meet the standard. If so will </a:t>
            </a:r>
            <a:r>
              <a:rPr lang="en-AU" dirty="0" err="1"/>
              <a:t>Avmed</a:t>
            </a:r>
            <a:r>
              <a:rPr lang="en-AU" dirty="0"/>
              <a:t> or the road traffic authority be the organisation to issue a conditional medical certificate?</a:t>
            </a:r>
          </a:p>
        </p:txBody>
      </p:sp>
      <p:sp>
        <p:nvSpPr>
          <p:cNvPr id="4" name="Footer Placeholder 3">
            <a:extLst>
              <a:ext uri="{FF2B5EF4-FFF2-40B4-BE49-F238E27FC236}">
                <a16:creationId xmlns:a16="http://schemas.microsoft.com/office/drawing/2014/main" id="{3A3EB0EC-E103-47C8-B177-C36B3D5DD3FB}"/>
              </a:ext>
            </a:extLst>
          </p:cNvPr>
          <p:cNvSpPr>
            <a:spLocks noGrp="1"/>
          </p:cNvSpPr>
          <p:nvPr>
            <p:ph type="ftr" sz="quarter" idx="11"/>
          </p:nvPr>
        </p:nvSpPr>
        <p:spPr/>
        <p:txBody>
          <a:bodyPr/>
          <a:lstStyle/>
          <a:p>
            <a:r>
              <a:rPr lang="en-AU" dirty="0"/>
              <a:t>IAOPA Queenstown NZ</a:t>
            </a:r>
          </a:p>
        </p:txBody>
      </p:sp>
    </p:spTree>
    <p:extLst>
      <p:ext uri="{BB962C8B-B14F-4D97-AF65-F5344CB8AC3E}">
        <p14:creationId xmlns:p14="http://schemas.microsoft.com/office/powerpoint/2010/main" val="311128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E0ABDF-420C-4A71-B95C-D65DEF7F8BE1}"/>
              </a:ext>
            </a:extLst>
          </p:cNvPr>
          <p:cNvSpPr>
            <a:spLocks noGrp="1"/>
          </p:cNvSpPr>
          <p:nvPr>
            <p:ph type="ftr" sz="quarter" idx="11"/>
          </p:nvPr>
        </p:nvSpPr>
        <p:spPr/>
        <p:txBody>
          <a:bodyPr/>
          <a:lstStyle/>
          <a:p>
            <a:r>
              <a:rPr lang="en-AU"/>
              <a:t>IAOPA Queenstown NZ</a:t>
            </a:r>
          </a:p>
        </p:txBody>
      </p:sp>
      <p:sp>
        <p:nvSpPr>
          <p:cNvPr id="3" name="TextBox 2">
            <a:extLst>
              <a:ext uri="{FF2B5EF4-FFF2-40B4-BE49-F238E27FC236}">
                <a16:creationId xmlns:a16="http://schemas.microsoft.com/office/drawing/2014/main" id="{12119A60-7329-4296-8F7C-91D7010C9EA8}"/>
              </a:ext>
            </a:extLst>
          </p:cNvPr>
          <p:cNvSpPr txBox="1"/>
          <p:nvPr/>
        </p:nvSpPr>
        <p:spPr>
          <a:xfrm>
            <a:off x="2384612" y="753035"/>
            <a:ext cx="9242612" cy="4555093"/>
          </a:xfrm>
          <a:prstGeom prst="rect">
            <a:avLst/>
          </a:prstGeom>
          <a:noFill/>
        </p:spPr>
        <p:txBody>
          <a:bodyPr wrap="square" rtlCol="0">
            <a:spAutoFit/>
          </a:bodyPr>
          <a:lstStyle/>
          <a:p>
            <a:r>
              <a:rPr lang="en-AU" sz="2000" b="1" dirty="0"/>
              <a:t>Total and complete Incapacitation</a:t>
            </a:r>
          </a:p>
          <a:p>
            <a:endParaRPr lang="en-AU" dirty="0"/>
          </a:p>
          <a:p>
            <a:r>
              <a:rPr lang="en-AU" dirty="0"/>
              <a:t>This is the problem that causes most of the certification issues</a:t>
            </a:r>
          </a:p>
          <a:p>
            <a:endParaRPr lang="en-AU" dirty="0"/>
          </a:p>
          <a:p>
            <a:r>
              <a:rPr lang="en-AU" dirty="0"/>
              <a:t>Yet we do not have a statistic for the prevalence of this event although we know it is very low</a:t>
            </a:r>
          </a:p>
          <a:p>
            <a:endParaRPr lang="en-AU" dirty="0"/>
          </a:p>
          <a:p>
            <a:r>
              <a:rPr lang="en-AU" dirty="0"/>
              <a:t>We do know that in a two crew operation (or a friend pilot in the other seat) the risk of incapacitation causing an accident in private flying is virtually non existent</a:t>
            </a:r>
          </a:p>
          <a:p>
            <a:endParaRPr lang="en-AU" dirty="0"/>
          </a:p>
          <a:p>
            <a:r>
              <a:rPr lang="en-AU" dirty="0"/>
              <a:t>We do know that with a parachute escape system ( </a:t>
            </a:r>
            <a:r>
              <a:rPr lang="en-AU" dirty="0" err="1"/>
              <a:t>eg</a:t>
            </a:r>
            <a:r>
              <a:rPr lang="en-AU" dirty="0"/>
              <a:t> Cirrus) any passenger can save the aircraft and occupants if a pilot becomes incapacitated. So can we allow a change in risk assessment for these pilots?</a:t>
            </a:r>
          </a:p>
          <a:p>
            <a:endParaRPr lang="en-AU" dirty="0"/>
          </a:p>
          <a:p>
            <a:r>
              <a:rPr lang="en-AU" dirty="0"/>
              <a:t>And the greatest cause of inflight incapacitation which we do not and cannot easily evaluate is not physical illness</a:t>
            </a:r>
          </a:p>
        </p:txBody>
      </p:sp>
    </p:spTree>
    <p:extLst>
      <p:ext uri="{BB962C8B-B14F-4D97-AF65-F5344CB8AC3E}">
        <p14:creationId xmlns:p14="http://schemas.microsoft.com/office/powerpoint/2010/main" val="3175771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035210-1642-4596-B052-02D092BBEE69}"/>
              </a:ext>
            </a:extLst>
          </p:cNvPr>
          <p:cNvSpPr>
            <a:spLocks noGrp="1"/>
          </p:cNvSpPr>
          <p:nvPr>
            <p:ph type="ftr" sz="quarter" idx="11"/>
          </p:nvPr>
        </p:nvSpPr>
        <p:spPr/>
        <p:txBody>
          <a:bodyPr/>
          <a:lstStyle/>
          <a:p>
            <a:r>
              <a:rPr lang="en-AU"/>
              <a:t>IAOPA Queenstown NZ</a:t>
            </a:r>
          </a:p>
        </p:txBody>
      </p:sp>
      <p:pic>
        <p:nvPicPr>
          <p:cNvPr id="4" name="Picture 3">
            <a:extLst>
              <a:ext uri="{FF2B5EF4-FFF2-40B4-BE49-F238E27FC236}">
                <a16:creationId xmlns:a16="http://schemas.microsoft.com/office/drawing/2014/main" id="{02087099-540C-4EE1-8168-CA1005090D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926" y="447040"/>
            <a:ext cx="7428353" cy="6262535"/>
          </a:xfrm>
          <a:prstGeom prst="rect">
            <a:avLst/>
          </a:prstGeom>
        </p:spPr>
      </p:pic>
    </p:spTree>
    <p:extLst>
      <p:ext uri="{BB962C8B-B14F-4D97-AF65-F5344CB8AC3E}">
        <p14:creationId xmlns:p14="http://schemas.microsoft.com/office/powerpoint/2010/main" val="68057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F47212-081A-4E41-8623-C5BD41ADDC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ground, snow, rock&#10;&#10;Description generated with very high confidence">
            <a:extLst>
              <a:ext uri="{FF2B5EF4-FFF2-40B4-BE49-F238E27FC236}">
                <a16:creationId xmlns:a16="http://schemas.microsoft.com/office/drawing/2014/main" id="{33F87C55-531E-49E4-9E7E-6B7A591DE933}"/>
              </a:ext>
            </a:extLst>
          </p:cNvPr>
          <p:cNvPicPr>
            <a:picLocks noChangeAspect="1"/>
          </p:cNvPicPr>
          <p:nvPr/>
        </p:nvPicPr>
        <p:blipFill rotWithShape="1">
          <a:blip r:embed="rId2"/>
          <a:srcRect t="8021" b="4430"/>
          <a:stretch/>
        </p:blipFill>
        <p:spPr>
          <a:xfrm>
            <a:off x="2910944" y="1090512"/>
            <a:ext cx="8319604" cy="4679798"/>
          </a:xfrm>
          <a:prstGeom prst="rect">
            <a:avLst/>
          </a:prstGeom>
        </p:spPr>
      </p:pic>
      <p:sp>
        <p:nvSpPr>
          <p:cNvPr id="10" name="Freeform 11">
            <a:extLst>
              <a:ext uri="{FF2B5EF4-FFF2-40B4-BE49-F238E27FC236}">
                <a16:creationId xmlns:a16="http://schemas.microsoft.com/office/drawing/2014/main" id="{54EEEBD9-D37D-42B9-BE64-2C102B1D6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Footer Placeholder 1">
            <a:extLst>
              <a:ext uri="{FF2B5EF4-FFF2-40B4-BE49-F238E27FC236}">
                <a16:creationId xmlns:a16="http://schemas.microsoft.com/office/drawing/2014/main" id="{67F08917-A564-4DD9-8C4A-442D31D7C376}"/>
              </a:ext>
            </a:extLst>
          </p:cNvPr>
          <p:cNvSpPr>
            <a:spLocks noGrp="1"/>
          </p:cNvSpPr>
          <p:nvPr>
            <p:ph type="ftr" sz="quarter" idx="11"/>
          </p:nvPr>
        </p:nvSpPr>
        <p:spPr>
          <a:xfrm>
            <a:off x="2589212" y="6350968"/>
            <a:ext cx="7619999" cy="365125"/>
          </a:xfrm>
        </p:spPr>
        <p:txBody>
          <a:bodyPr>
            <a:normAutofit/>
          </a:bodyPr>
          <a:lstStyle/>
          <a:p>
            <a:pPr>
              <a:spcAft>
                <a:spcPts val="600"/>
              </a:spcAft>
            </a:pPr>
            <a:r>
              <a:rPr lang="en-AU"/>
              <a:t>IAOPA Queenstown NZ</a:t>
            </a:r>
          </a:p>
        </p:txBody>
      </p:sp>
      <p:sp>
        <p:nvSpPr>
          <p:cNvPr id="4" name="TextBox 3">
            <a:extLst>
              <a:ext uri="{FF2B5EF4-FFF2-40B4-BE49-F238E27FC236}">
                <a16:creationId xmlns:a16="http://schemas.microsoft.com/office/drawing/2014/main" id="{00DCF53E-B5BE-418D-8415-FF5A640CDAF2}"/>
              </a:ext>
            </a:extLst>
          </p:cNvPr>
          <p:cNvSpPr txBox="1"/>
          <p:nvPr/>
        </p:nvSpPr>
        <p:spPr>
          <a:xfrm>
            <a:off x="1730829" y="239486"/>
            <a:ext cx="9906000" cy="369332"/>
          </a:xfrm>
          <a:prstGeom prst="rect">
            <a:avLst/>
          </a:prstGeom>
          <a:noFill/>
        </p:spPr>
        <p:txBody>
          <a:bodyPr wrap="square" rtlCol="0">
            <a:spAutoFit/>
          </a:bodyPr>
          <a:lstStyle/>
          <a:p>
            <a:r>
              <a:rPr lang="en-AU" b="1" dirty="0"/>
              <a:t>Incapacitation of the non physical kind </a:t>
            </a:r>
          </a:p>
        </p:txBody>
      </p:sp>
    </p:spTree>
    <p:extLst>
      <p:ext uri="{BB962C8B-B14F-4D97-AF65-F5344CB8AC3E}">
        <p14:creationId xmlns:p14="http://schemas.microsoft.com/office/powerpoint/2010/main" val="257464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2F47212-081A-4E41-8623-C5BD41ADDC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chemeClr val="bg1"/>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arge passenger jet flying through a blue sky&#10;&#10;Description generated with very high confidence">
            <a:extLst>
              <a:ext uri="{FF2B5EF4-FFF2-40B4-BE49-F238E27FC236}">
                <a16:creationId xmlns:a16="http://schemas.microsoft.com/office/drawing/2014/main" id="{4A8E9EF2-EA7F-4C69-A027-4B63E4027066}"/>
              </a:ext>
            </a:extLst>
          </p:cNvPr>
          <p:cNvPicPr>
            <a:picLocks noChangeAspect="1"/>
          </p:cNvPicPr>
          <p:nvPr/>
        </p:nvPicPr>
        <p:blipFill>
          <a:blip r:embed="rId2"/>
          <a:stretch>
            <a:fillRect/>
          </a:stretch>
        </p:blipFill>
        <p:spPr>
          <a:xfrm>
            <a:off x="2991626" y="1602973"/>
            <a:ext cx="8319604" cy="4679778"/>
          </a:xfrm>
          <a:prstGeom prst="rect">
            <a:avLst/>
          </a:prstGeom>
        </p:spPr>
      </p:pic>
      <p:sp>
        <p:nvSpPr>
          <p:cNvPr id="15" name="Freeform 11">
            <a:extLst>
              <a:ext uri="{FF2B5EF4-FFF2-40B4-BE49-F238E27FC236}">
                <a16:creationId xmlns:a16="http://schemas.microsoft.com/office/drawing/2014/main" id="{54EEEBD9-D37D-42B9-BE64-2C102B1D6E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Footer Placeholder 1">
            <a:extLst>
              <a:ext uri="{FF2B5EF4-FFF2-40B4-BE49-F238E27FC236}">
                <a16:creationId xmlns:a16="http://schemas.microsoft.com/office/drawing/2014/main" id="{FA9250A9-832D-477B-823B-E6580BEC83AE}"/>
              </a:ext>
            </a:extLst>
          </p:cNvPr>
          <p:cNvSpPr>
            <a:spLocks noGrp="1"/>
          </p:cNvSpPr>
          <p:nvPr>
            <p:ph type="ftr" sz="quarter" idx="11"/>
          </p:nvPr>
        </p:nvSpPr>
        <p:spPr>
          <a:xfrm>
            <a:off x="2589212" y="6350968"/>
            <a:ext cx="7619999" cy="365125"/>
          </a:xfrm>
        </p:spPr>
        <p:txBody>
          <a:bodyPr>
            <a:normAutofit/>
          </a:bodyPr>
          <a:lstStyle/>
          <a:p>
            <a:pPr>
              <a:spcAft>
                <a:spcPts val="600"/>
              </a:spcAft>
            </a:pPr>
            <a:r>
              <a:rPr lang="en-AU"/>
              <a:t>IAOPA Queenstown NZ</a:t>
            </a:r>
          </a:p>
        </p:txBody>
      </p:sp>
      <p:sp>
        <p:nvSpPr>
          <p:cNvPr id="6" name="TextBox 5">
            <a:extLst>
              <a:ext uri="{FF2B5EF4-FFF2-40B4-BE49-F238E27FC236}">
                <a16:creationId xmlns:a16="http://schemas.microsoft.com/office/drawing/2014/main" id="{76E4765D-A39F-44F1-98D7-1C8C52D2108E}"/>
              </a:ext>
            </a:extLst>
          </p:cNvPr>
          <p:cNvSpPr txBox="1"/>
          <p:nvPr/>
        </p:nvSpPr>
        <p:spPr>
          <a:xfrm>
            <a:off x="3110754" y="806824"/>
            <a:ext cx="7844118" cy="646331"/>
          </a:xfrm>
          <a:prstGeom prst="rect">
            <a:avLst/>
          </a:prstGeom>
          <a:noFill/>
        </p:spPr>
        <p:txBody>
          <a:bodyPr wrap="square" rtlCol="0">
            <a:spAutoFit/>
          </a:bodyPr>
          <a:lstStyle/>
          <a:p>
            <a:r>
              <a:rPr lang="en-AU" b="1" dirty="0"/>
              <a:t>German Wings, Silk Air, Egypt Air, Malaysian, Mozambique Air</a:t>
            </a:r>
          </a:p>
          <a:p>
            <a:pPr algn="ctr"/>
            <a:r>
              <a:rPr lang="en-AU" b="1" dirty="0"/>
              <a:t>Killed 740 people since 1997</a:t>
            </a:r>
          </a:p>
        </p:txBody>
      </p:sp>
    </p:spTree>
    <p:extLst>
      <p:ext uri="{BB962C8B-B14F-4D97-AF65-F5344CB8AC3E}">
        <p14:creationId xmlns:p14="http://schemas.microsoft.com/office/powerpoint/2010/main" val="13452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B08DC9-2D4D-4D66-877F-2135CFFF7E5F}"/>
              </a:ext>
            </a:extLst>
          </p:cNvPr>
          <p:cNvSpPr txBox="1"/>
          <p:nvPr/>
        </p:nvSpPr>
        <p:spPr>
          <a:xfrm>
            <a:off x="1982789" y="654341"/>
            <a:ext cx="9828909" cy="5663089"/>
          </a:xfrm>
          <a:prstGeom prst="rect">
            <a:avLst/>
          </a:prstGeom>
          <a:noFill/>
        </p:spPr>
        <p:txBody>
          <a:bodyPr wrap="square" rtlCol="0">
            <a:spAutoFit/>
          </a:bodyPr>
          <a:lstStyle/>
          <a:p>
            <a:pPr algn="ctr"/>
            <a:r>
              <a:rPr lang="en-AU" sz="2000" b="1" dirty="0"/>
              <a:t>The bottom </a:t>
            </a:r>
            <a:r>
              <a:rPr lang="en-AU" sz="2000" b="1"/>
              <a:t>line </a:t>
            </a:r>
          </a:p>
          <a:p>
            <a:pPr algn="ctr"/>
            <a:endParaRPr lang="en-AU" dirty="0"/>
          </a:p>
          <a:p>
            <a:r>
              <a:rPr lang="en-AU" dirty="0"/>
              <a:t>No person wishes to be party to a system that relaxes standards so much that </a:t>
            </a:r>
          </a:p>
          <a:p>
            <a:r>
              <a:rPr lang="en-AU" dirty="0"/>
              <a:t>we see an increase in accidents caused by inflight incapacitation</a:t>
            </a:r>
          </a:p>
          <a:p>
            <a:endParaRPr lang="en-AU" dirty="0"/>
          </a:p>
          <a:p>
            <a:r>
              <a:rPr lang="en-AU" dirty="0"/>
              <a:t>By using accident and incident data from the gliding federation and recreational </a:t>
            </a:r>
          </a:p>
          <a:p>
            <a:r>
              <a:rPr lang="en-AU" dirty="0"/>
              <a:t>aviation where self declaration medical examinations have been accepted for years we can say that we do not expect an increase in inflight incapacitation as a result of any relaxation in the medical certification process. However we must be vigilant in collecting data to be satisfied that the changes are safe</a:t>
            </a:r>
          </a:p>
          <a:p>
            <a:endParaRPr lang="en-AU" dirty="0"/>
          </a:p>
          <a:p>
            <a:r>
              <a:rPr lang="en-AU" dirty="0"/>
              <a:t>As a large percentage of private pilots fly with pilot friends, we can use the two pilot (multicrew or safety pilot) requirement a lot more and statistics tell us that only one of the two pilots needs to meet any medical standard as far as meeting the incapacitation risk is concerned</a:t>
            </a:r>
          </a:p>
          <a:p>
            <a:endParaRPr lang="en-AU" dirty="0"/>
          </a:p>
          <a:p>
            <a:r>
              <a:rPr lang="en-AU" dirty="0"/>
              <a:t>With few exceptions, pilots are responsible people, remember that every pilot self certifies when ever he or she goes flying</a:t>
            </a:r>
          </a:p>
          <a:p>
            <a:endParaRPr lang="en-AU" dirty="0"/>
          </a:p>
          <a:p>
            <a:endParaRPr lang="en-AU" dirty="0"/>
          </a:p>
        </p:txBody>
      </p:sp>
      <p:sp>
        <p:nvSpPr>
          <p:cNvPr id="3" name="Footer Placeholder 2">
            <a:extLst>
              <a:ext uri="{FF2B5EF4-FFF2-40B4-BE49-F238E27FC236}">
                <a16:creationId xmlns:a16="http://schemas.microsoft.com/office/drawing/2014/main" id="{77D7D9FA-E79C-4EA6-B483-E3649FACD621}"/>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3018543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62DF94-CB19-4A4A-BA50-BCCF9B32960D}"/>
              </a:ext>
            </a:extLst>
          </p:cNvPr>
          <p:cNvSpPr>
            <a:spLocks noGrp="1"/>
          </p:cNvSpPr>
          <p:nvPr>
            <p:ph type="ftr" sz="quarter" idx="11"/>
          </p:nvPr>
        </p:nvSpPr>
        <p:spPr/>
        <p:txBody>
          <a:bodyPr/>
          <a:lstStyle/>
          <a:p>
            <a:r>
              <a:rPr lang="en-AU"/>
              <a:t>IAOPA Queenstown NZ</a:t>
            </a:r>
          </a:p>
        </p:txBody>
      </p:sp>
      <p:pic>
        <p:nvPicPr>
          <p:cNvPr id="3" name="Picture 2">
            <a:extLst>
              <a:ext uri="{FF2B5EF4-FFF2-40B4-BE49-F238E27FC236}">
                <a16:creationId xmlns:a16="http://schemas.microsoft.com/office/drawing/2014/main" id="{CC92F808-3A39-4859-BF01-E21E0200C658}"/>
              </a:ext>
            </a:extLst>
          </p:cNvPr>
          <p:cNvPicPr>
            <a:picLocks noChangeAspect="1"/>
          </p:cNvPicPr>
          <p:nvPr/>
        </p:nvPicPr>
        <p:blipFill>
          <a:blip r:embed="rId2"/>
          <a:stretch>
            <a:fillRect/>
          </a:stretch>
        </p:blipFill>
        <p:spPr>
          <a:xfrm>
            <a:off x="2448560" y="350519"/>
            <a:ext cx="8300720" cy="6225541"/>
          </a:xfrm>
          <a:prstGeom prst="rect">
            <a:avLst/>
          </a:prstGeom>
        </p:spPr>
      </p:pic>
    </p:spTree>
    <p:extLst>
      <p:ext uri="{BB962C8B-B14F-4D97-AF65-F5344CB8AC3E}">
        <p14:creationId xmlns:p14="http://schemas.microsoft.com/office/powerpoint/2010/main" val="335616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B8B5-86FF-4AA9-8F3B-01BA0AC453F1}"/>
              </a:ext>
            </a:extLst>
          </p:cNvPr>
          <p:cNvSpPr>
            <a:spLocks noGrp="1"/>
          </p:cNvSpPr>
          <p:nvPr>
            <p:ph type="title"/>
          </p:nvPr>
        </p:nvSpPr>
        <p:spPr>
          <a:xfrm>
            <a:off x="2592924" y="624109"/>
            <a:ext cx="8911687" cy="5751524"/>
          </a:xfrm>
        </p:spPr>
        <p:txBody>
          <a:bodyPr>
            <a:normAutofit fontScale="90000"/>
          </a:bodyPr>
          <a:lstStyle/>
          <a:p>
            <a:r>
              <a:rPr lang="en-AU" dirty="0"/>
              <a:t>The only reason for the medical examination of pilots is to contribute to the safety of aviation. This is achieved by:-</a:t>
            </a:r>
            <a:br>
              <a:rPr lang="en-AU" dirty="0"/>
            </a:br>
            <a:br>
              <a:rPr lang="en-AU" dirty="0"/>
            </a:br>
            <a:r>
              <a:rPr lang="en-AU" dirty="0"/>
              <a:t>ensuring that the pilot has acceptable eyesight, hearing and manual dexterity to safely operate an aircraft</a:t>
            </a:r>
            <a:br>
              <a:rPr lang="en-AU" dirty="0"/>
            </a:br>
            <a:br>
              <a:rPr lang="en-AU" dirty="0"/>
            </a:br>
            <a:r>
              <a:rPr lang="en-AU" dirty="0"/>
              <a:t>ensuring that the pilot is not at an unacceptable risk of sudden incapacitation whilst flying the aircraft</a:t>
            </a:r>
            <a:br>
              <a:rPr lang="en-AU" dirty="0"/>
            </a:br>
            <a:br>
              <a:rPr lang="en-AU" dirty="0"/>
            </a:br>
            <a:br>
              <a:rPr lang="en-AU" dirty="0"/>
            </a:br>
            <a:r>
              <a:rPr lang="en-AU" dirty="0"/>
              <a:t> </a:t>
            </a:r>
          </a:p>
        </p:txBody>
      </p:sp>
      <p:sp>
        <p:nvSpPr>
          <p:cNvPr id="3" name="Footer Placeholder 2">
            <a:extLst>
              <a:ext uri="{FF2B5EF4-FFF2-40B4-BE49-F238E27FC236}">
                <a16:creationId xmlns:a16="http://schemas.microsoft.com/office/drawing/2014/main" id="{A418B80B-1C68-461C-919E-F06422DEF0CF}"/>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2440916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B8B5-86FF-4AA9-8F3B-01BA0AC453F1}"/>
              </a:ext>
            </a:extLst>
          </p:cNvPr>
          <p:cNvSpPr>
            <a:spLocks noGrp="1"/>
          </p:cNvSpPr>
          <p:nvPr>
            <p:ph type="title"/>
          </p:nvPr>
        </p:nvSpPr>
        <p:spPr>
          <a:xfrm>
            <a:off x="2197100" y="609600"/>
            <a:ext cx="9410700" cy="5695162"/>
          </a:xfrm>
        </p:spPr>
        <p:txBody>
          <a:bodyPr>
            <a:normAutofit fontScale="90000"/>
          </a:bodyPr>
          <a:lstStyle/>
          <a:p>
            <a:br>
              <a:rPr lang="en-AU" dirty="0"/>
            </a:br>
            <a:r>
              <a:rPr lang="en-AU" dirty="0"/>
              <a:t> Medical standards as such have rarely been a problem in certification</a:t>
            </a:r>
            <a:br>
              <a:rPr lang="en-AU" dirty="0"/>
            </a:br>
            <a:br>
              <a:rPr lang="en-AU" dirty="0"/>
            </a:br>
            <a:r>
              <a:rPr lang="en-AU" dirty="0"/>
              <a:t>The costs and difficulties are all around assessing the risk of inflight incapacitation</a:t>
            </a:r>
            <a:br>
              <a:rPr lang="en-AU" dirty="0"/>
            </a:br>
            <a:br>
              <a:rPr lang="en-AU" dirty="0"/>
            </a:br>
            <a:r>
              <a:rPr lang="en-AU" dirty="0"/>
              <a:t>The extremely low statistic for incapacitation accidents has not resulted in an appreciable easing of medical investigation and checking for recreational and private pilots </a:t>
            </a:r>
          </a:p>
        </p:txBody>
      </p:sp>
      <p:sp>
        <p:nvSpPr>
          <p:cNvPr id="3" name="Footer Placeholder 2">
            <a:extLst>
              <a:ext uri="{FF2B5EF4-FFF2-40B4-BE49-F238E27FC236}">
                <a16:creationId xmlns:a16="http://schemas.microsoft.com/office/drawing/2014/main" id="{A418B80B-1C68-461C-919E-F06422DEF0CF}"/>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20743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A199A-16F8-4286-ABD5-7900072B6732}"/>
              </a:ext>
            </a:extLst>
          </p:cNvPr>
          <p:cNvSpPr>
            <a:spLocks noGrp="1"/>
          </p:cNvSpPr>
          <p:nvPr>
            <p:ph type="title"/>
          </p:nvPr>
        </p:nvSpPr>
        <p:spPr>
          <a:xfrm>
            <a:off x="2592925" y="222310"/>
            <a:ext cx="8911687" cy="1363210"/>
          </a:xfrm>
        </p:spPr>
        <p:txBody>
          <a:bodyPr>
            <a:normAutofit fontScale="90000"/>
          </a:bodyPr>
          <a:lstStyle/>
          <a:p>
            <a:r>
              <a:rPr lang="en-AU" sz="3200" dirty="0"/>
              <a:t>Australian Current Situation –</a:t>
            </a:r>
            <a:br>
              <a:rPr lang="en-AU" sz="3200" dirty="0"/>
            </a:br>
            <a:r>
              <a:rPr lang="en-AU" sz="3200" dirty="0"/>
              <a:t> Medical Standards in the Civil Aviation Safety Authority (CASA)</a:t>
            </a:r>
          </a:p>
        </p:txBody>
      </p:sp>
      <p:sp>
        <p:nvSpPr>
          <p:cNvPr id="3" name="Content Placeholder 2">
            <a:extLst>
              <a:ext uri="{FF2B5EF4-FFF2-40B4-BE49-F238E27FC236}">
                <a16:creationId xmlns:a16="http://schemas.microsoft.com/office/drawing/2014/main" id="{61EAED5D-6858-4823-9B49-C988D1C950D1}"/>
              </a:ext>
            </a:extLst>
          </p:cNvPr>
          <p:cNvSpPr>
            <a:spLocks noGrp="1"/>
          </p:cNvSpPr>
          <p:nvPr>
            <p:ph idx="1"/>
          </p:nvPr>
        </p:nvSpPr>
        <p:spPr>
          <a:xfrm>
            <a:off x="2589212" y="1837189"/>
            <a:ext cx="8915400" cy="4298620"/>
          </a:xfrm>
        </p:spPr>
        <p:txBody>
          <a:bodyPr>
            <a:normAutofit fontScale="92500" lnSpcReduction="10000"/>
          </a:bodyPr>
          <a:lstStyle/>
          <a:p>
            <a:r>
              <a:rPr lang="en-AU" sz="2200" dirty="0"/>
              <a:t>CASA medical standards  class 1 and 2 since Chicago Convention 1944</a:t>
            </a:r>
          </a:p>
          <a:p>
            <a:r>
              <a:rPr lang="en-AU" sz="2200" dirty="0"/>
              <a:t>Medical certificate issued by the regulator (CASA)</a:t>
            </a:r>
          </a:p>
          <a:p>
            <a:r>
              <a:rPr lang="en-AU" sz="2900" b="1" dirty="0"/>
              <a:t>Professional (ATPL CPL)</a:t>
            </a:r>
          </a:p>
          <a:p>
            <a:pPr lvl="1"/>
            <a:r>
              <a:rPr lang="en-AU" sz="2200" dirty="0"/>
              <a:t>Class 1 medical certificate required. Medical exam by CASA appointed DAME</a:t>
            </a:r>
          </a:p>
          <a:p>
            <a:r>
              <a:rPr lang="en-AU" sz="2900" b="1" dirty="0"/>
              <a:t>Private Pilots (any operation that is private</a:t>
            </a:r>
            <a:r>
              <a:rPr lang="en-AU" sz="2900" dirty="0"/>
              <a:t>)</a:t>
            </a:r>
          </a:p>
          <a:p>
            <a:pPr lvl="1"/>
            <a:r>
              <a:rPr lang="en-AU" sz="2200" dirty="0"/>
              <a:t>Class 2 medical certificate required. Medical exam by CASA appointed DAME</a:t>
            </a:r>
          </a:p>
          <a:p>
            <a:pPr lvl="1"/>
            <a:r>
              <a:rPr lang="en-AU" sz="2200" dirty="0"/>
              <a:t>Until recently all medical examination results were submitted </a:t>
            </a:r>
          </a:p>
          <a:p>
            <a:pPr marL="0" indent="0">
              <a:buNone/>
            </a:pPr>
            <a:r>
              <a:rPr lang="en-AU" sz="2200" dirty="0"/>
              <a:t>		to CASA for CASA </a:t>
            </a:r>
            <a:r>
              <a:rPr lang="en-AU" sz="2200" dirty="0" err="1"/>
              <a:t>Avmed</a:t>
            </a:r>
            <a:r>
              <a:rPr lang="en-AU" sz="2200" dirty="0"/>
              <a:t> to issue the certificate</a:t>
            </a:r>
          </a:p>
        </p:txBody>
      </p:sp>
      <p:sp>
        <p:nvSpPr>
          <p:cNvPr id="4" name="Footer Placeholder 3">
            <a:extLst>
              <a:ext uri="{FF2B5EF4-FFF2-40B4-BE49-F238E27FC236}">
                <a16:creationId xmlns:a16="http://schemas.microsoft.com/office/drawing/2014/main" id="{99ED2E34-C406-47DC-B6B0-A826D187D192}"/>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108138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3EC1C5D-1FAC-430F-9DC0-2181BA579B73}"/>
              </a:ext>
            </a:extLst>
          </p:cNvPr>
          <p:cNvPicPr>
            <a:picLocks noChangeAspect="1"/>
          </p:cNvPicPr>
          <p:nvPr/>
        </p:nvPicPr>
        <p:blipFill>
          <a:blip r:embed="rId2"/>
          <a:stretch>
            <a:fillRect/>
          </a:stretch>
        </p:blipFill>
        <p:spPr>
          <a:xfrm>
            <a:off x="5696059" y="1302327"/>
            <a:ext cx="6362925" cy="4008643"/>
          </a:xfrm>
          <a:prstGeom prst="rect">
            <a:avLst/>
          </a:prstGeom>
        </p:spPr>
      </p:pic>
      <p:sp>
        <p:nvSpPr>
          <p:cNvPr id="2" name="Title 1">
            <a:extLst>
              <a:ext uri="{FF2B5EF4-FFF2-40B4-BE49-F238E27FC236}">
                <a16:creationId xmlns:a16="http://schemas.microsoft.com/office/drawing/2014/main" id="{70AA199A-16F8-4286-ABD5-7900072B6732}"/>
              </a:ext>
            </a:extLst>
          </p:cNvPr>
          <p:cNvSpPr>
            <a:spLocks noGrp="1"/>
          </p:cNvSpPr>
          <p:nvPr>
            <p:ph type="title"/>
          </p:nvPr>
        </p:nvSpPr>
        <p:spPr>
          <a:xfrm>
            <a:off x="649224" y="645106"/>
            <a:ext cx="5122652" cy="1259894"/>
          </a:xfrm>
        </p:spPr>
        <p:txBody>
          <a:bodyPr>
            <a:normAutofit/>
          </a:bodyPr>
          <a:lstStyle/>
          <a:p>
            <a:pPr>
              <a:lnSpc>
                <a:spcPct val="90000"/>
              </a:lnSpc>
            </a:pPr>
            <a:r>
              <a:rPr lang="en-AU" sz="2300"/>
              <a:t>Australian Current Situation – Medical Standards in the Civil Aviation Safety Authority (CASA)</a:t>
            </a:r>
          </a:p>
        </p:txBody>
      </p:sp>
      <p:sp>
        <p:nvSpPr>
          <p:cNvPr id="3" name="Content Placeholder 2">
            <a:extLst>
              <a:ext uri="{FF2B5EF4-FFF2-40B4-BE49-F238E27FC236}">
                <a16:creationId xmlns:a16="http://schemas.microsoft.com/office/drawing/2014/main" id="{61EAED5D-6858-4823-9B49-C988D1C950D1}"/>
              </a:ext>
            </a:extLst>
          </p:cNvPr>
          <p:cNvSpPr>
            <a:spLocks noGrp="1"/>
          </p:cNvSpPr>
          <p:nvPr>
            <p:ph idx="1"/>
          </p:nvPr>
        </p:nvSpPr>
        <p:spPr>
          <a:xfrm>
            <a:off x="649225" y="2133600"/>
            <a:ext cx="5122652" cy="3759253"/>
          </a:xfrm>
        </p:spPr>
        <p:txBody>
          <a:bodyPr>
            <a:normAutofit fontScale="92500" lnSpcReduction="10000"/>
          </a:bodyPr>
          <a:lstStyle/>
          <a:p>
            <a:pPr>
              <a:lnSpc>
                <a:spcPct val="90000"/>
              </a:lnSpc>
            </a:pPr>
            <a:r>
              <a:rPr lang="en-AU" b="1" dirty="0"/>
              <a:t>Recreational Pilot Licence Introduced in 2014</a:t>
            </a:r>
          </a:p>
          <a:p>
            <a:pPr lvl="1">
              <a:lnSpc>
                <a:spcPct val="90000"/>
              </a:lnSpc>
            </a:pPr>
            <a:r>
              <a:rPr lang="en-AU" dirty="0"/>
              <a:t>Recreational Aviation Medical Practitioners Certificate (RAMPC)</a:t>
            </a:r>
          </a:p>
          <a:p>
            <a:pPr lvl="1">
              <a:lnSpc>
                <a:spcPct val="90000"/>
              </a:lnSpc>
            </a:pPr>
            <a:r>
              <a:rPr lang="en-AU" dirty="0">
                <a:solidFill>
                  <a:srgbClr val="FF0000"/>
                </a:solidFill>
              </a:rPr>
              <a:t>MTOW restricted to 1500 kg</a:t>
            </a:r>
            <a:r>
              <a:rPr lang="en-AU" dirty="0"/>
              <a:t>, not above 10,000ft, Visual Flight Rules, Max 1 </a:t>
            </a:r>
            <a:r>
              <a:rPr lang="en-AU" dirty="0" err="1"/>
              <a:t>pax</a:t>
            </a:r>
            <a:r>
              <a:rPr lang="en-AU" dirty="0"/>
              <a:t>, single engine, not turbine. </a:t>
            </a:r>
          </a:p>
          <a:p>
            <a:pPr lvl="1">
              <a:lnSpc>
                <a:spcPct val="90000"/>
              </a:lnSpc>
            </a:pPr>
            <a:r>
              <a:rPr lang="en-AU" dirty="0"/>
              <a:t>Medical exam by any GP using Austroads Assessing Fitness to Drive as unconditional private driver medical form submitted to CASA </a:t>
            </a:r>
            <a:r>
              <a:rPr lang="en-AU" dirty="0" err="1"/>
              <a:t>Avmed</a:t>
            </a:r>
            <a:r>
              <a:rPr lang="en-AU" dirty="0"/>
              <a:t> by examining doctor.</a:t>
            </a:r>
          </a:p>
          <a:p>
            <a:pPr marL="914400" lvl="2" indent="0">
              <a:lnSpc>
                <a:spcPct val="90000"/>
              </a:lnSpc>
              <a:buNone/>
            </a:pPr>
            <a:r>
              <a:rPr lang="en-AU" sz="1800" b="1" dirty="0">
                <a:solidFill>
                  <a:srgbClr val="FF0000"/>
                </a:solidFill>
              </a:rPr>
              <a:t>Disqualifying Conditions!</a:t>
            </a:r>
          </a:p>
          <a:p>
            <a:pPr marL="914400" lvl="2" indent="0">
              <a:lnSpc>
                <a:spcPct val="90000"/>
              </a:lnSpc>
              <a:buNone/>
            </a:pPr>
            <a:r>
              <a:rPr lang="en-AU" sz="1800" b="1" dirty="0">
                <a:solidFill>
                  <a:srgbClr val="FF0000"/>
                </a:solidFill>
              </a:rPr>
              <a:t>CASA added additional conditions making this unavailable to many who wanted it</a:t>
            </a:r>
          </a:p>
        </p:txBody>
      </p:sp>
      <p:sp>
        <p:nvSpPr>
          <p:cNvPr id="4" name="Footer Placeholder 3">
            <a:extLst>
              <a:ext uri="{FF2B5EF4-FFF2-40B4-BE49-F238E27FC236}">
                <a16:creationId xmlns:a16="http://schemas.microsoft.com/office/drawing/2014/main" id="{13582C49-B837-4C63-90EC-F0BCC08CA5ED}"/>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52049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F9243-867D-46B8-94FE-BF4D04F10C44}"/>
              </a:ext>
            </a:extLst>
          </p:cNvPr>
          <p:cNvPicPr>
            <a:picLocks noChangeAspect="1"/>
          </p:cNvPicPr>
          <p:nvPr/>
        </p:nvPicPr>
        <p:blipFill>
          <a:blip r:embed="rId2"/>
          <a:stretch>
            <a:fillRect/>
          </a:stretch>
        </p:blipFill>
        <p:spPr>
          <a:xfrm>
            <a:off x="3724712" y="164265"/>
            <a:ext cx="4790114" cy="6594920"/>
          </a:xfrm>
          <a:prstGeom prst="rect">
            <a:avLst/>
          </a:prstGeom>
        </p:spPr>
      </p:pic>
      <p:sp>
        <p:nvSpPr>
          <p:cNvPr id="3" name="Footer Placeholder 2">
            <a:extLst>
              <a:ext uri="{FF2B5EF4-FFF2-40B4-BE49-F238E27FC236}">
                <a16:creationId xmlns:a16="http://schemas.microsoft.com/office/drawing/2014/main" id="{4DCF1193-F615-47F4-A68D-A2B194548C99}"/>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144071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F27AF6-9A58-4D95-9F58-ADE67D64AF3E}"/>
              </a:ext>
            </a:extLst>
          </p:cNvPr>
          <p:cNvPicPr>
            <a:picLocks noChangeAspect="1"/>
          </p:cNvPicPr>
          <p:nvPr/>
        </p:nvPicPr>
        <p:blipFill>
          <a:blip r:embed="rId2"/>
          <a:stretch>
            <a:fillRect/>
          </a:stretch>
        </p:blipFill>
        <p:spPr>
          <a:xfrm>
            <a:off x="1986940" y="57620"/>
            <a:ext cx="8218120" cy="6742760"/>
          </a:xfrm>
          <a:prstGeom prst="rect">
            <a:avLst/>
          </a:prstGeom>
        </p:spPr>
      </p:pic>
      <p:sp>
        <p:nvSpPr>
          <p:cNvPr id="3" name="Footer Placeholder 2">
            <a:extLst>
              <a:ext uri="{FF2B5EF4-FFF2-40B4-BE49-F238E27FC236}">
                <a16:creationId xmlns:a16="http://schemas.microsoft.com/office/drawing/2014/main" id="{AC519793-DFF7-48C7-9031-972C60FF2E47}"/>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156168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7E693E-D9C0-4532-8992-B858AA1969E1}"/>
              </a:ext>
            </a:extLst>
          </p:cNvPr>
          <p:cNvPicPr>
            <a:picLocks noChangeAspect="1"/>
          </p:cNvPicPr>
          <p:nvPr/>
        </p:nvPicPr>
        <p:blipFill>
          <a:blip r:embed="rId2"/>
          <a:stretch>
            <a:fillRect/>
          </a:stretch>
        </p:blipFill>
        <p:spPr>
          <a:xfrm>
            <a:off x="2201604" y="0"/>
            <a:ext cx="7788791" cy="6858000"/>
          </a:xfrm>
          <a:prstGeom prst="rect">
            <a:avLst/>
          </a:prstGeom>
        </p:spPr>
      </p:pic>
      <p:sp>
        <p:nvSpPr>
          <p:cNvPr id="3" name="Footer Placeholder 2">
            <a:extLst>
              <a:ext uri="{FF2B5EF4-FFF2-40B4-BE49-F238E27FC236}">
                <a16:creationId xmlns:a16="http://schemas.microsoft.com/office/drawing/2014/main" id="{A261D538-D88E-46CE-8662-F1773FD2303D}"/>
              </a:ext>
            </a:extLst>
          </p:cNvPr>
          <p:cNvSpPr>
            <a:spLocks noGrp="1"/>
          </p:cNvSpPr>
          <p:nvPr>
            <p:ph type="ftr" sz="quarter" idx="11"/>
          </p:nvPr>
        </p:nvSpPr>
        <p:spPr/>
        <p:txBody>
          <a:bodyPr/>
          <a:lstStyle/>
          <a:p>
            <a:r>
              <a:rPr lang="en-AU"/>
              <a:t>IAOPA Queenstown NZ</a:t>
            </a:r>
          </a:p>
        </p:txBody>
      </p:sp>
    </p:spTree>
    <p:extLst>
      <p:ext uri="{BB962C8B-B14F-4D97-AF65-F5344CB8AC3E}">
        <p14:creationId xmlns:p14="http://schemas.microsoft.com/office/powerpoint/2010/main" val="155953077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2545</TotalTime>
  <Words>1290</Words>
  <Application>Microsoft Office PowerPoint</Application>
  <PresentationFormat>Widescreen</PresentationFormat>
  <Paragraphs>145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Wisp</vt:lpstr>
      <vt:lpstr>Medical Standards for Non-Professional Pilots</vt:lpstr>
      <vt:lpstr>PowerPoint Presentation</vt:lpstr>
      <vt:lpstr>The only reason for the medical examination of pilots is to contribute to the safety of aviation. This is achieved by:-  ensuring that the pilot has acceptable eyesight, hearing and manual dexterity to safely operate an aircraft  ensuring that the pilot is not at an unacceptable risk of sudden incapacitation whilst flying the aircraft    </vt:lpstr>
      <vt:lpstr>  Medical standards as such have rarely been a problem in certification  The costs and difficulties are all around assessing the risk of inflight incapacitation  The extremely low statistic for incapacitation accidents has not resulted in an appreciable easing of medical investigation and checking for recreational and private pilots </vt:lpstr>
      <vt:lpstr>Australian Current Situation –  Medical Standards in the Civil Aviation Safety Authority (CASA)</vt:lpstr>
      <vt:lpstr>Australian Current Situation – Medical Standards in the Civil Aviation Safety Authority (CASA)</vt:lpstr>
      <vt:lpstr>PowerPoint Presentation</vt:lpstr>
      <vt:lpstr>PowerPoint Presentation</vt:lpstr>
      <vt:lpstr>PowerPoint Presentation</vt:lpstr>
      <vt:lpstr>PowerPoint Presentation</vt:lpstr>
      <vt:lpstr>PowerPoint Presentation</vt:lpstr>
      <vt:lpstr>Non CASA Licence</vt:lpstr>
      <vt:lpstr>This time last year it was all a bit depressing – private pilots were leaving the industry in droves as CASA Avmed made private pilots undergo medical tests to prove that they were not going to fall asleep or become incapacitated in flight. These tests cost them thousands of dollars.  Net effect on safety of course was negative, the money spent on medical tests was usually then not available for private flying – we all know the biggest factor in aviation accidents is lack of currency and not inflight incapacitation!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Standards for Non-Professional Pilots</dc:title>
  <dc:creator>Robert Liddell</dc:creator>
  <cp:lastModifiedBy>Rob Liddell</cp:lastModifiedBy>
  <cp:revision>69</cp:revision>
  <dcterms:created xsi:type="dcterms:W3CDTF">2018-02-14T07:22:42Z</dcterms:created>
  <dcterms:modified xsi:type="dcterms:W3CDTF">2018-03-25T19:20:00Z</dcterms:modified>
</cp:coreProperties>
</file>